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73" r:id="rId4"/>
    <p:sldId id="257" r:id="rId5"/>
    <p:sldId id="274" r:id="rId6"/>
    <p:sldId id="275" r:id="rId7"/>
    <p:sldId id="276" r:id="rId8"/>
    <p:sldId id="277" r:id="rId9"/>
    <p:sldId id="280" r:id="rId10"/>
    <p:sldId id="283" r:id="rId11"/>
    <p:sldId id="281" r:id="rId12"/>
    <p:sldId id="284" r:id="rId13"/>
    <p:sldId id="316" r:id="rId14"/>
    <p:sldId id="285" r:id="rId15"/>
    <p:sldId id="286" r:id="rId16"/>
    <p:sldId id="310" r:id="rId17"/>
    <p:sldId id="288" r:id="rId18"/>
    <p:sldId id="292" r:id="rId19"/>
    <p:sldId id="293" r:id="rId20"/>
    <p:sldId id="295" r:id="rId21"/>
    <p:sldId id="313" r:id="rId22"/>
    <p:sldId id="314" r:id="rId23"/>
    <p:sldId id="300" r:id="rId24"/>
    <p:sldId id="315" r:id="rId25"/>
    <p:sldId id="302" r:id="rId26"/>
    <p:sldId id="303" r:id="rId27"/>
    <p:sldId id="304" r:id="rId28"/>
    <p:sldId id="305" r:id="rId29"/>
    <p:sldId id="306" r:id="rId30"/>
    <p:sldId id="307" r:id="rId31"/>
    <p:sldId id="317" r:id="rId32"/>
    <p:sldId id="308" r:id="rId33"/>
    <p:sldId id="309" r:id="rId34"/>
  </p:sldIdLst>
  <p:sldSz cx="18288000" cy="10287000"/>
  <p:notesSz cx="6858000" cy="9144000"/>
  <p:embeddedFontLst>
    <p:embeddedFont>
      <p:font typeface="Calibri Light" panose="020F0302020204030204" pitchFamily="34" charset="0"/>
      <p:regular r:id="rId36"/>
      <p:italic r:id="rId37"/>
    </p:embeddedFont>
    <p:embeddedFont>
      <p:font typeface="Sarabun SemiBold" panose="020B0604020202020204" charset="-34"/>
      <p:regular r:id="rId38"/>
    </p:embeddedFont>
    <p:embeddedFont>
      <p:font typeface="Sarabun SemiBold Bold" panose="020B0604020202020204" charset="-34"/>
      <p:regular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Brush Script MT" panose="03060802040406070304" pitchFamily="66" charset="0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19A"/>
    <a:srgbClr val="1899DD"/>
    <a:srgbClr val="00599A"/>
    <a:srgbClr val="7F7F7F"/>
    <a:srgbClr val="139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53" autoAdjust="0"/>
    <p:restoredTop sz="86355" autoAdjust="0"/>
  </p:normalViewPr>
  <p:slideViewPr>
    <p:cSldViewPr>
      <p:cViewPr varScale="1">
        <p:scale>
          <a:sx n="51" d="100"/>
          <a:sy n="51" d="100"/>
        </p:scale>
        <p:origin x="127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35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E64D7-E4F7-455D-B898-E94EB5BF988A}" type="datetimeFigureOut">
              <a:rPr lang="pt-BR" smtClean="0"/>
              <a:t>15/09/2022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BB04C-3D4D-4893-9696-481122127F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BB04C-3D4D-4893-9696-481122127F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760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89CBB-7BC4-4259-B0F7-9FE29438D7C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269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BB04C-3D4D-4893-9696-481122127F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661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BB04C-3D4D-4893-9696-481122127F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37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CB4CD5-19BE-487D-8933-601F7D5691B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46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12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95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65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92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75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37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01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6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46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8B0B08F-1FC2-45E0-A32A-7855A24D9F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15/09/2022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3072D24-3178-4397-8857-50B1DD7FC95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13716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8758" t="21926" r="10542" b="25434"/>
          <a:stretch>
            <a:fillRect/>
          </a:stretch>
        </p:blipFill>
        <p:spPr>
          <a:xfrm>
            <a:off x="1028700" y="8001108"/>
            <a:ext cx="3579407" cy="17540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787949">
            <a:off x="5536536" y="1470393"/>
            <a:ext cx="16969453" cy="124301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9883" t="23680" r="15813" b="29117"/>
          <a:stretch>
            <a:fillRect/>
          </a:stretch>
        </p:blipFill>
        <p:spPr>
          <a:xfrm>
            <a:off x="13963574" y="8182281"/>
            <a:ext cx="3295726" cy="15728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/>
          <a:srcRect r="633" b="658"/>
          <a:stretch>
            <a:fillRect/>
          </a:stretch>
        </p:blipFill>
        <p:spPr>
          <a:xfrm>
            <a:off x="7604907" y="1638300"/>
            <a:ext cx="2669036" cy="26683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4384264"/>
            <a:ext cx="1828800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47"/>
              </a:lnSpc>
            </a:pPr>
            <a:r>
              <a:rPr lang="en-US" sz="8800" b="1" spc="119" dirty="0" smtClean="0">
                <a:solidFill>
                  <a:srgbClr val="1F4E79"/>
                </a:solidFill>
                <a:latin typeface="Ruda Black Bold"/>
              </a:rPr>
              <a:t>FUNDAÇÃO</a:t>
            </a:r>
          </a:p>
          <a:p>
            <a:pPr algn="ctr">
              <a:lnSpc>
                <a:spcPts val="8747"/>
              </a:lnSpc>
            </a:pPr>
            <a:r>
              <a:rPr lang="en-US" sz="8800" b="1" spc="119" dirty="0" smtClean="0">
                <a:solidFill>
                  <a:srgbClr val="1F4E79"/>
                </a:solidFill>
                <a:latin typeface="Ruda Black Bold"/>
              </a:rPr>
              <a:t>ASSEFAZ</a:t>
            </a:r>
            <a:endParaRPr lang="en-US" sz="8800" b="1" spc="119" dirty="0">
              <a:solidFill>
                <a:srgbClr val="1F4E79"/>
              </a:solidFill>
              <a:latin typeface="Ruda Black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6413837"/>
            <a:ext cx="1828799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800" spc="103" dirty="0" err="1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Faz</a:t>
            </a:r>
            <a:r>
              <a:rPr lang="en-US" sz="4800" spc="103" dirty="0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sz="4800" spc="103" dirty="0" err="1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bem</a:t>
            </a:r>
            <a:r>
              <a:rPr lang="en-US" sz="4800" spc="103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para </a:t>
            </a:r>
            <a:r>
              <a:rPr lang="en-US" sz="4800" b="1" spc="103" dirty="0" err="1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seus</a:t>
            </a:r>
            <a:r>
              <a:rPr lang="en-US" sz="4800" spc="103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sz="4800" spc="103" dirty="0" err="1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planos</a:t>
            </a:r>
            <a:r>
              <a:rPr lang="en-US" sz="4800" spc="103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de </a:t>
            </a:r>
            <a:r>
              <a:rPr lang="en-US" sz="4800" spc="103" dirty="0" err="1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vida</a:t>
            </a:r>
            <a:r>
              <a:rPr lang="en-US" sz="4800" spc="103" dirty="0" smtClean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  <a:endParaRPr lang="en-US" sz="4800" spc="103" dirty="0">
              <a:solidFill>
                <a:schemeClr val="accent1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>
          <a:xfrm flipV="1">
            <a:off x="172495" y="5539285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 rot="18918146">
            <a:off x="15574411" y="8521011"/>
            <a:ext cx="5427179" cy="1602378"/>
          </a:xfrm>
          <a:prstGeom prst="rect">
            <a:avLst/>
          </a:prstGeom>
          <a:gradFill flip="none" rotWithShape="1">
            <a:gsLst>
              <a:gs pos="0">
                <a:srgbClr val="00599A">
                  <a:shade val="30000"/>
                  <a:satMod val="115000"/>
                </a:srgbClr>
              </a:gs>
              <a:gs pos="50000">
                <a:srgbClr val="00599A">
                  <a:shade val="67500"/>
                  <a:satMod val="115000"/>
                </a:srgbClr>
              </a:gs>
              <a:gs pos="100000">
                <a:srgbClr val="00599A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alibri" panose="020F0502020204030204"/>
            </a:endParaRP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4173515" y="64572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ço Reservado para Conteúdo 2"/>
          <p:cNvSpPr txBox="1">
            <a:spLocks/>
          </p:cNvSpPr>
          <p:nvPr/>
        </p:nvSpPr>
        <p:spPr>
          <a:xfrm>
            <a:off x="9019004" y="4329208"/>
            <a:ext cx="7927848" cy="1016679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54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ASSEFAZ </a:t>
            </a:r>
            <a:r>
              <a:rPr lang="pt-BR" sz="5400" b="1" spc="-18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SOCIAL</a:t>
            </a:r>
            <a:endParaRPr lang="pt-BR" sz="5400" b="1" spc="-184" dirty="0">
              <a:solidFill>
                <a:schemeClr val="tx1">
                  <a:lumMod val="75000"/>
                  <a:lumOff val="25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9595">
            <a:off x="1538785" y="2374190"/>
            <a:ext cx="7407731" cy="7055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aixaDeTexto 11"/>
          <p:cNvSpPr txBox="1"/>
          <p:nvPr/>
        </p:nvSpPr>
        <p:spPr>
          <a:xfrm>
            <a:off x="9292689" y="5902146"/>
            <a:ext cx="813959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t-BR" sz="3000" dirty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A Fundação Assefaz mantém uma completa estrutura de lazer, com </a:t>
            </a:r>
            <a:r>
              <a:rPr lang="pt-BR" sz="3000" b="1" dirty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clubes, pousadas e hotéis</a:t>
            </a:r>
            <a:r>
              <a:rPr lang="pt-BR" sz="3000" dirty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, em diversas localidades do país. </a:t>
            </a:r>
            <a:endParaRPr lang="pt-BR" sz="3000" dirty="0" smtClean="0">
              <a:solidFill>
                <a:srgbClr val="E7E6E6">
                  <a:lumMod val="50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algn="ctr" defTabSz="1371600"/>
            <a:endParaRPr lang="pt-BR" sz="3000" dirty="0">
              <a:solidFill>
                <a:srgbClr val="E7E6E6">
                  <a:lumMod val="50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algn="ctr" defTabSz="1371600"/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MENSALIDADE DE R$40,00 </a:t>
            </a:r>
          </a:p>
          <a:p>
            <a:pPr algn="ctr" defTabSz="1371600"/>
            <a:r>
              <a:rPr lang="pt-BR" sz="3200" dirty="0" smtClean="0">
                <a:solidFill>
                  <a:schemeClr val="accent1">
                    <a:lumMod val="50000"/>
                  </a:scheme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PELO GRUPO FAMILIAR!</a:t>
            </a:r>
          </a:p>
          <a:p>
            <a:pPr algn="ctr" defTabSz="1371600"/>
            <a:endParaRPr lang="pt-BR" sz="3000" dirty="0">
              <a:solidFill>
                <a:srgbClr val="E7E6E6">
                  <a:lumMod val="50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algn="ctr" defTabSz="1371600"/>
            <a:endParaRPr lang="pt-BR" sz="3000" dirty="0">
              <a:solidFill>
                <a:srgbClr val="E7E6E6">
                  <a:lumMod val="50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defTabSz="1371600"/>
            <a:endParaRPr lang="pt-BR" sz="2700" dirty="0">
              <a:solidFill>
                <a:prstClr val="black"/>
              </a:solidFill>
              <a:latin typeface="Sarabun SemiBold" panose="020B0604020202020204" charset="-34"/>
              <a:cs typeface="Sarabun SemiBold" panose="020B060402020202020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25000"/>
          </a:blip>
          <a:srcRect l="12980" r="15861" b="26374"/>
          <a:stretch>
            <a:fillRect/>
          </a:stretch>
        </p:blipFill>
        <p:spPr>
          <a:xfrm>
            <a:off x="15516283" y="-439972"/>
            <a:ext cx="2771717" cy="21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07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>
          <a:xfrm flipV="1">
            <a:off x="327547" y="6612341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V="1">
            <a:off x="14173515" y="64572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ço Reservado para Conteúdo 2"/>
          <p:cNvSpPr txBox="1">
            <a:spLocks/>
          </p:cNvSpPr>
          <p:nvPr/>
        </p:nvSpPr>
        <p:spPr>
          <a:xfrm>
            <a:off x="9792148" y="4603871"/>
            <a:ext cx="7140673" cy="168309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54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REDE DE </a:t>
            </a:r>
            <a:r>
              <a:rPr lang="pt-BR" sz="5400" b="1" spc="-18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VANTAGENS:</a:t>
            </a:r>
            <a:endParaRPr lang="pt-BR" sz="5400" b="1" spc="-184" dirty="0">
              <a:solidFill>
                <a:schemeClr val="tx1">
                  <a:lumMod val="75000"/>
                  <a:lumOff val="25000"/>
                </a:schemeClr>
              </a:solidFill>
              <a:latin typeface="Sarabun SemiBold Bold"/>
            </a:endParaRPr>
          </a:p>
          <a:p>
            <a:pPr defTabSz="1371600">
              <a:spcBef>
                <a:spcPts val="1500"/>
              </a:spcBef>
            </a:pPr>
            <a:r>
              <a:rPr lang="pt-BR" sz="5400" b="1" spc="-184" dirty="0" smtClean="0">
                <a:solidFill>
                  <a:schemeClr val="accent1">
                    <a:lumMod val="50000"/>
                  </a:schemeClr>
                </a:solidFill>
                <a:latin typeface="Sarabun SemiBold Bold"/>
              </a:rPr>
              <a:t>GYMPASS</a:t>
            </a:r>
            <a:endParaRPr lang="pt-BR" sz="5400" b="1" spc="-184" dirty="0">
              <a:solidFill>
                <a:schemeClr val="accent1">
                  <a:lumMod val="50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tângulo 50"/>
          <p:cNvSpPr/>
          <p:nvPr/>
        </p:nvSpPr>
        <p:spPr>
          <a:xfrm rot="18918146">
            <a:off x="15574411" y="8521011"/>
            <a:ext cx="5427179" cy="1602378"/>
          </a:xfrm>
          <a:prstGeom prst="rect">
            <a:avLst/>
          </a:prstGeom>
          <a:gradFill flip="none" rotWithShape="1">
            <a:gsLst>
              <a:gs pos="0">
                <a:srgbClr val="00599A">
                  <a:shade val="30000"/>
                  <a:satMod val="115000"/>
                </a:srgbClr>
              </a:gs>
              <a:gs pos="50000">
                <a:srgbClr val="00599A">
                  <a:shade val="67500"/>
                  <a:satMod val="115000"/>
                </a:srgbClr>
              </a:gs>
              <a:gs pos="100000">
                <a:srgbClr val="00599A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alibri" panose="020F0502020204030204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051">
            <a:off x="1471863" y="2523111"/>
            <a:ext cx="7390565" cy="6733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3">
            <a:alphaModFix amt="25000"/>
          </a:blip>
          <a:srcRect l="12980" r="15861" b="26374"/>
          <a:stretch>
            <a:fillRect/>
          </a:stretch>
        </p:blipFill>
        <p:spPr>
          <a:xfrm>
            <a:off x="15530856" y="-571500"/>
            <a:ext cx="2771717" cy="215447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0243402" y="6844048"/>
            <a:ext cx="623816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pt-BR" sz="3000" dirty="0" smtClean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Descontos </a:t>
            </a:r>
            <a:r>
              <a:rPr lang="pt-BR" sz="3000" dirty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em academias aplicativos de atividades físicas, </a:t>
            </a:r>
            <a:r>
              <a:rPr lang="pt-BR" sz="3000" dirty="0" smtClean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meditação, terapias entre outros.</a:t>
            </a:r>
            <a:endParaRPr lang="pt-BR" sz="3000" dirty="0">
              <a:solidFill>
                <a:srgbClr val="E7E6E6">
                  <a:lumMod val="50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algn="ctr" defTabSz="1371600"/>
            <a:endParaRPr lang="pt-BR" sz="3000" dirty="0">
              <a:solidFill>
                <a:srgbClr val="E7E6E6">
                  <a:lumMod val="50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defTabSz="1371600"/>
            <a:endParaRPr lang="pt-BR" sz="2700" dirty="0">
              <a:solidFill>
                <a:prstClr val="black"/>
              </a:solidFill>
              <a:latin typeface="Sarabun SemiBold" panose="020B0604020202020204" charset="-34"/>
              <a:cs typeface="Sarabun SemiBold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23304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>
          <a:xfrm flipV="1">
            <a:off x="327547" y="6612341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V="1">
            <a:off x="14173515" y="64572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ço Reservado para Conteúdo 2"/>
          <p:cNvSpPr txBox="1">
            <a:spLocks/>
          </p:cNvSpPr>
          <p:nvPr/>
        </p:nvSpPr>
        <p:spPr>
          <a:xfrm>
            <a:off x="1567543" y="4851707"/>
            <a:ext cx="6683787" cy="168309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60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REDE DE VANTAGENS</a:t>
            </a:r>
          </a:p>
          <a:p>
            <a:pPr algn="just" defTabSz="1371600">
              <a:spcBef>
                <a:spcPts val="1500"/>
              </a:spcBef>
            </a:pPr>
            <a:endParaRPr lang="pt-BR" sz="28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tângulo 50"/>
          <p:cNvSpPr/>
          <p:nvPr/>
        </p:nvSpPr>
        <p:spPr>
          <a:xfrm rot="18918146">
            <a:off x="15574411" y="8521011"/>
            <a:ext cx="5427179" cy="1602378"/>
          </a:xfrm>
          <a:prstGeom prst="rect">
            <a:avLst/>
          </a:prstGeom>
          <a:gradFill flip="none" rotWithShape="1">
            <a:gsLst>
              <a:gs pos="0">
                <a:srgbClr val="00599A">
                  <a:shade val="30000"/>
                  <a:satMod val="115000"/>
                </a:srgbClr>
              </a:gs>
              <a:gs pos="50000">
                <a:srgbClr val="00599A">
                  <a:shade val="67500"/>
                  <a:satMod val="115000"/>
                </a:srgbClr>
              </a:gs>
              <a:gs pos="100000">
                <a:srgbClr val="00599A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alibri" panose="020F0502020204030204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95942" y="6930106"/>
            <a:ext cx="942698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pt-BR" sz="3200" dirty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Descontos em estabelecimentos conveniados:</a:t>
            </a:r>
          </a:p>
          <a:p>
            <a:pPr algn="ctr" defTabSz="1371600"/>
            <a:endParaRPr lang="pt-BR" sz="3200" dirty="0">
              <a:solidFill>
                <a:srgbClr val="E7E6E6">
                  <a:lumMod val="50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algn="ctr" defTabSz="1371600"/>
            <a:r>
              <a:rPr lang="pt-BR" sz="2800" dirty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Restaurantes; Academias; Escolas e faculdades; Turismo e hospedagem; Estética e massagem; Prótese auditiva; Terapia; Farmácias, dentre outros.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491">
            <a:off x="9523783" y="2520808"/>
            <a:ext cx="7390565" cy="6733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3">
            <a:alphaModFix amt="25000"/>
          </a:blip>
          <a:srcRect l="12980" r="15861" b="26374"/>
          <a:stretch>
            <a:fillRect/>
          </a:stretch>
        </p:blipFill>
        <p:spPr>
          <a:xfrm>
            <a:off x="47683" y="-439972"/>
            <a:ext cx="2771717" cy="215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2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254723" y="1638300"/>
            <a:ext cx="17881782" cy="3457283"/>
            <a:chOff x="164928" y="2440633"/>
            <a:chExt cx="11921188" cy="2304855"/>
          </a:xfrm>
        </p:grpSpPr>
        <p:cxnSp>
          <p:nvCxnSpPr>
            <p:cNvPr id="19" name="Conector reto 18"/>
            <p:cNvCxnSpPr/>
            <p:nvPr/>
          </p:nvCxnSpPr>
          <p:spPr>
            <a:xfrm flipV="1">
              <a:off x="315080" y="3573292"/>
              <a:ext cx="11245755" cy="409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4124" t="1931" r="2307" b="3557"/>
            <a:stretch/>
          </p:blipFill>
          <p:spPr>
            <a:xfrm>
              <a:off x="7509613" y="2440633"/>
              <a:ext cx="2198263" cy="230485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3"/>
            <a:srcRect l="3869" t="2003" r="681" b="4882"/>
            <a:stretch/>
          </p:blipFill>
          <p:spPr>
            <a:xfrm>
              <a:off x="2625401" y="2543158"/>
              <a:ext cx="2161280" cy="209980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4"/>
            <a:srcRect l="3418" r="2549" b="4294"/>
            <a:stretch/>
          </p:blipFill>
          <p:spPr>
            <a:xfrm>
              <a:off x="5052995" y="2487974"/>
              <a:ext cx="2195382" cy="221017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71402">
              <a:off x="9873646" y="2485573"/>
              <a:ext cx="2212470" cy="221497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6"/>
            <a:srcRect l="2922" r="3163" b="3966"/>
            <a:stretch/>
          </p:blipFill>
          <p:spPr>
            <a:xfrm>
              <a:off x="164928" y="2519393"/>
              <a:ext cx="2194160" cy="2147334"/>
            </a:xfrm>
            <a:prstGeom prst="ellipse">
              <a:avLst/>
            </a:prstGeom>
            <a:effectLst>
              <a:outerShdw blurRad="101600" dist="63500" dir="2700000" algn="t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1" name="Retângulo 20"/>
          <p:cNvSpPr/>
          <p:nvPr/>
        </p:nvSpPr>
        <p:spPr>
          <a:xfrm>
            <a:off x="1192878" y="5691810"/>
            <a:ext cx="154427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4000" spc="-150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Para garantir a segurança </a:t>
            </a:r>
            <a:r>
              <a:rPr lang="pt-BR" sz="4000" spc="-150" dirty="0" smtClean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dos nossos </a:t>
            </a:r>
            <a:r>
              <a:rPr lang="pt-BR" sz="4000" spc="-150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beneficiários, todos os planos disponíveis são em </a:t>
            </a:r>
            <a:r>
              <a:rPr lang="pt-BR" sz="4000" spc="-150" dirty="0">
                <a:solidFill>
                  <a:srgbClr val="00599A"/>
                </a:solidFill>
                <a:latin typeface="Sarabun SemiBold Bold"/>
              </a:rPr>
              <a:t>acomodação</a:t>
            </a:r>
            <a:r>
              <a:rPr lang="pt-BR" sz="4000" b="1" spc="-150" dirty="0">
                <a:solidFill>
                  <a:srgbClr val="00599A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4000" spc="-150" dirty="0" smtClean="0">
                <a:solidFill>
                  <a:srgbClr val="00599A"/>
                </a:solidFill>
                <a:latin typeface="Sarabun SemiBold Bold"/>
              </a:rPr>
              <a:t>apartamento</a:t>
            </a:r>
            <a:r>
              <a:rPr lang="pt-BR" sz="4000" spc="-150" dirty="0">
                <a:solidFill>
                  <a:srgbClr val="00599A"/>
                </a:solidFill>
                <a:latin typeface="Sarabun SemiBold Bold"/>
              </a:rPr>
              <a:t> </a:t>
            </a:r>
            <a:r>
              <a:rPr lang="pt-BR" sz="4000" spc="-150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</a:t>
            </a:r>
            <a:r>
              <a:rPr lang="pt-BR" sz="4000" b="1" spc="-150" dirty="0" smtClean="0">
                <a:solidFill>
                  <a:srgbClr val="00599A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4000" spc="-150" dirty="0" smtClean="0">
                <a:solidFill>
                  <a:srgbClr val="00599A"/>
                </a:solidFill>
                <a:latin typeface="Sarabun SemiBold Bold"/>
              </a:rPr>
              <a:t>abrangência nacional.</a:t>
            </a:r>
            <a:endParaRPr lang="pt-BR" sz="4000" b="1" spc="-150" dirty="0" smtClean="0">
              <a:solidFill>
                <a:srgbClr val="E7E6E6">
                  <a:lumMod val="50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spaço Reservado para Conteúdo 2"/>
          <p:cNvSpPr txBox="1">
            <a:spLocks/>
          </p:cNvSpPr>
          <p:nvPr/>
        </p:nvSpPr>
        <p:spPr>
          <a:xfrm>
            <a:off x="479950" y="425618"/>
            <a:ext cx="17808049" cy="93212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</a:pPr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Nossos Planos</a:t>
            </a:r>
            <a:endParaRPr lang="pt-BR" sz="6600" b="1" spc="-184" dirty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699018" y="7490514"/>
            <a:ext cx="1468420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4000" spc="-150" dirty="0" smtClean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Os produtos de saúde ainda possuem</a:t>
            </a:r>
            <a:r>
              <a:rPr lang="pt-BR" sz="4000" b="1" spc="-150" dirty="0" smtClean="0">
                <a:solidFill>
                  <a:srgbClr val="E7E6E6">
                    <a:lumMod val="50000"/>
                  </a:srgb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4000" spc="-150" dirty="0">
                <a:solidFill>
                  <a:srgbClr val="00599A"/>
                </a:solidFill>
                <a:latin typeface="Sarabun SemiBold Bold"/>
              </a:rPr>
              <a:t>segmentação ambulatorial e hospitalar com </a:t>
            </a:r>
            <a:r>
              <a:rPr lang="pt-BR" sz="4000" spc="-150" dirty="0" smtClean="0">
                <a:solidFill>
                  <a:srgbClr val="00599A"/>
                </a:solidFill>
                <a:latin typeface="Sarabun SemiBold Bold"/>
              </a:rPr>
              <a:t>obstetrícia </a:t>
            </a:r>
            <a:r>
              <a:rPr lang="pt-BR" sz="4000" spc="-150" dirty="0" smtClean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</a:t>
            </a:r>
            <a:r>
              <a:rPr lang="pt-BR" sz="4000" spc="-150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toda a</a:t>
            </a:r>
            <a:r>
              <a:rPr lang="pt-BR" sz="4000" spc="-150" dirty="0" smtClean="0">
                <a:solidFill>
                  <a:srgbClr val="00599A"/>
                </a:solidFill>
                <a:latin typeface="Sarabun SemiBold Bold"/>
              </a:rPr>
              <a:t> cobertura </a:t>
            </a:r>
            <a:r>
              <a:rPr lang="pt-BR" sz="4000" spc="-150" dirty="0">
                <a:solidFill>
                  <a:srgbClr val="00599A"/>
                </a:solidFill>
                <a:latin typeface="Sarabun SemiBold Bold"/>
              </a:rPr>
              <a:t>do Rol da </a:t>
            </a:r>
            <a:r>
              <a:rPr lang="pt-BR" sz="4000" spc="-150" dirty="0" smtClean="0">
                <a:solidFill>
                  <a:srgbClr val="00599A"/>
                </a:solidFill>
                <a:latin typeface="Sarabun SemiBold Bold"/>
              </a:rPr>
              <a:t>ANS, </a:t>
            </a:r>
            <a:r>
              <a:rPr lang="pt-BR" sz="4000" spc="-150" dirty="0" smtClean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além </a:t>
            </a:r>
            <a:r>
              <a:rPr lang="pt-BR" sz="4000" spc="-150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dos </a:t>
            </a:r>
            <a:r>
              <a:rPr lang="pt-BR" sz="4000" spc="-150" dirty="0">
                <a:solidFill>
                  <a:srgbClr val="00599A"/>
                </a:solidFill>
                <a:latin typeface="Sarabun SemiBold Bold"/>
              </a:rPr>
              <a:t>Programas de Promoção à Saúde </a:t>
            </a:r>
            <a:r>
              <a:rPr lang="pt-BR" sz="4000" spc="-150" dirty="0" smtClean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</a:t>
            </a:r>
            <a:r>
              <a:rPr lang="pt-BR" sz="4000" spc="-150" dirty="0">
                <a:solidFill>
                  <a:srgbClr val="00599A"/>
                </a:solidFill>
                <a:latin typeface="Sarabun SemiBold Bold"/>
              </a:rPr>
              <a:t>Prevenção </a:t>
            </a:r>
            <a:r>
              <a:rPr lang="pt-BR" sz="4000" spc="-150" dirty="0" smtClean="0">
                <a:solidFill>
                  <a:srgbClr val="00599A"/>
                </a:solidFill>
                <a:latin typeface="Sarabun SemiBold Bold"/>
              </a:rPr>
              <a:t>de Doenças, </a:t>
            </a:r>
            <a:r>
              <a:rPr lang="pt-BR" sz="4000" spc="-150" dirty="0" smtClean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como cobertura extra Rol.</a:t>
            </a:r>
            <a:endParaRPr lang="pt-BR" sz="4000" spc="-150" dirty="0">
              <a:solidFill>
                <a:schemeClr val="bg1">
                  <a:lumMod val="65000"/>
                </a:schemeClr>
              </a:solidFill>
              <a:latin typeface="Sarabun SemiBold" panose="020B0604020202020204" charset="-34"/>
              <a:cs typeface="Sarabun SemiBold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27568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476">
            <a:off x="409790" y="3269882"/>
            <a:ext cx="4900266" cy="4836309"/>
          </a:xfrm>
          <a:prstGeom prst="ellipse">
            <a:avLst/>
          </a:prstGeom>
          <a:effectLst>
            <a:outerShdw blurRad="457200" dist="2286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479951" y="1638911"/>
            <a:ext cx="17808049" cy="93212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</a:pPr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Plano com Coparticipação</a:t>
            </a:r>
            <a:endParaRPr lang="pt-BR" sz="6600" b="1" spc="-184" dirty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383975" y="4303041"/>
            <a:ext cx="8427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spc="-184" dirty="0">
                <a:solidFill>
                  <a:srgbClr val="00599A"/>
                </a:solidFill>
                <a:latin typeface="Sarabun SemiBold Bold"/>
              </a:rPr>
              <a:t>HOSPITAL REDE SÃO LUIZ LTDA (ESPERANÇA OLINDA</a:t>
            </a:r>
            <a:r>
              <a:rPr lang="pt-BR" sz="2800" spc="-184" dirty="0" smtClean="0">
                <a:solidFill>
                  <a:srgbClr val="00599A"/>
                </a:solidFill>
                <a:latin typeface="Sarabun SemiBold Bold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spc="-184" dirty="0" smtClean="0">
                <a:solidFill>
                  <a:srgbClr val="00599A"/>
                </a:solidFill>
                <a:latin typeface="Sarabun SemiBold Bold"/>
              </a:rPr>
              <a:t> </a:t>
            </a:r>
            <a:r>
              <a:rPr lang="pt-BR" sz="2800" spc="-184" dirty="0">
                <a:solidFill>
                  <a:srgbClr val="00599A"/>
                </a:solidFill>
                <a:latin typeface="Sarabun SemiBold Bold"/>
              </a:rPr>
              <a:t>HOSPITAL ESPERANÇA (SÃO MARCOS</a:t>
            </a:r>
            <a:r>
              <a:rPr lang="pt-BR" sz="2800" spc="-184" dirty="0" smtClean="0">
                <a:solidFill>
                  <a:srgbClr val="00599A"/>
                </a:solidFill>
                <a:latin typeface="Sarabun SemiBold Bold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spc="-184" dirty="0" smtClean="0">
                <a:solidFill>
                  <a:srgbClr val="00599A"/>
                </a:solidFill>
                <a:latin typeface="Sarabun SemiBold Bold"/>
              </a:rPr>
              <a:t>HOSPITAL </a:t>
            </a:r>
            <a:r>
              <a:rPr lang="pt-BR" sz="2800" spc="-184" dirty="0">
                <a:solidFill>
                  <a:srgbClr val="00599A"/>
                </a:solidFill>
                <a:latin typeface="Sarabun SemiBold Bold"/>
              </a:rPr>
              <a:t>SANTA JOANA (Incluindo Maternidade)</a:t>
            </a:r>
            <a:endParaRPr lang="pt-BR" sz="28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5715000" y="2634876"/>
            <a:ext cx="11631168" cy="7080624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endParaRPr lang="pt-BR" sz="3000" b="1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Rede Credenciada: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 </a:t>
            </a:r>
            <a:r>
              <a:rPr lang="pt-BR" sz="3800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Própria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Hospitais </a:t>
            </a:r>
            <a:r>
              <a:rPr lang="pt-BR" sz="38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em PE: 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endParaRPr lang="pt-BR" sz="3800" b="1" spc="-184" dirty="0" smtClean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Segmentação</a:t>
            </a: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: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Ambulatorial e hospitalar com obstetrícia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Acomodação:</a:t>
            </a:r>
            <a:r>
              <a:rPr lang="pt-BR" sz="33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Apartamento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Cobertura:</a:t>
            </a:r>
            <a:r>
              <a:rPr lang="pt-BR" sz="33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Rol da ANS + Programas de Promoção à Saúde e Prevenção de Doenças (APS)</a:t>
            </a:r>
          </a:p>
        </p:txBody>
      </p:sp>
    </p:spTree>
    <p:extLst>
      <p:ext uri="{BB962C8B-B14F-4D97-AF65-F5344CB8AC3E}">
        <p14:creationId xmlns:p14="http://schemas.microsoft.com/office/powerpoint/2010/main" val="202916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124" t="1931" r="2307" b="3557"/>
          <a:stretch/>
        </p:blipFill>
        <p:spPr>
          <a:xfrm>
            <a:off x="251649" y="3114840"/>
            <a:ext cx="5139300" cy="5076660"/>
          </a:xfrm>
          <a:prstGeom prst="ellipse">
            <a:avLst/>
          </a:prstGeom>
          <a:effectLst>
            <a:outerShdw blurRad="457200" dist="2286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6019800" y="3456780"/>
            <a:ext cx="11631168" cy="610632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Rede Credenciada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: </a:t>
            </a:r>
            <a:r>
              <a:rPr lang="pt-BR" sz="3800" spc="-184" dirty="0">
                <a:solidFill>
                  <a:srgbClr val="00599A"/>
                </a:solidFill>
                <a:latin typeface="Sarabun SemiBold Bold"/>
              </a:rPr>
              <a:t>Ampla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Segmentação</a:t>
            </a: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: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Ambulatorial e hospitalar com obstetrícia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Acomodação:</a:t>
            </a:r>
            <a:r>
              <a:rPr lang="pt-BR" sz="33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Apartamento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Cobertura:</a:t>
            </a:r>
            <a:r>
              <a:rPr lang="pt-BR" sz="33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Rol da ANS + Programas de </a:t>
            </a:r>
            <a:r>
              <a:rPr lang="pt-BR" sz="3800" b="1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Promoção à Saúde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</a:t>
            </a:r>
            <a:r>
              <a:rPr lang="pt-BR" sz="3800" b="1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Prevenção de Doenças (APS)</a:t>
            </a:r>
            <a:endParaRPr lang="pt-BR" sz="3800" b="1" spc="-184" dirty="0">
              <a:solidFill>
                <a:schemeClr val="tx1">
                  <a:lumMod val="50000"/>
                  <a:lumOff val="50000"/>
                </a:schemeClr>
              </a:solidFill>
              <a:latin typeface="Sarabun SemiBold" panose="020B0604020202020204" charset="-34"/>
              <a:cs typeface="Sarabun SemiBold" panose="020B0604020202020204" charset="-34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79951" y="1638911"/>
            <a:ext cx="17808049" cy="93212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</a:pPr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Plano com Coparticipação</a:t>
            </a:r>
            <a:endParaRPr lang="pt-BR" sz="6600" b="1" spc="-184" dirty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32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993892" y="2130866"/>
            <a:ext cx="89111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6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Coparticipação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5993892" y="3968269"/>
            <a:ext cx="115321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pt-BR" sz="40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 coparticipação corresponde a um </a:t>
            </a:r>
            <a:r>
              <a:rPr lang="pt-BR" sz="4000" spc="-184" dirty="0">
                <a:solidFill>
                  <a:srgbClr val="00599A"/>
                </a:solidFill>
                <a:latin typeface="Sarabun SemiBold Bold"/>
              </a:rPr>
              <a:t>percentual ou valor definido </a:t>
            </a:r>
            <a:r>
              <a:rPr lang="pt-BR" sz="40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do custo do serviço utilizado pelo beneficiário das assistências ambulatorial e hospitalar.</a:t>
            </a:r>
          </a:p>
          <a:p>
            <a:pPr algn="just" defTabSz="1371600"/>
            <a:endParaRPr lang="pt-BR" sz="40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pt-BR" sz="40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Esse valor é cobrado, para que você tenha uma mensalidade </a:t>
            </a:r>
            <a:r>
              <a:rPr lang="pt-BR" sz="4000" spc="-184" dirty="0">
                <a:solidFill>
                  <a:srgbClr val="00599A"/>
                </a:solidFill>
                <a:latin typeface="Sarabun SemiBold Bold"/>
              </a:rPr>
              <a:t>mais acessível </a:t>
            </a:r>
            <a:r>
              <a:rPr lang="pt-BR" sz="40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tenha apenas custo adicional,</a:t>
            </a:r>
            <a:r>
              <a:rPr lang="pt-BR" sz="4000" dirty="0">
                <a:solidFill>
                  <a:srgbClr val="E7E6E6">
                    <a:lumMod val="25000"/>
                  </a:srgb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4000" spc="-184" dirty="0">
                <a:solidFill>
                  <a:srgbClr val="00599A"/>
                </a:solidFill>
                <a:latin typeface="Sarabun SemiBold Bold"/>
              </a:rPr>
              <a:t>quando utilizar efetivamente o plano.</a:t>
            </a:r>
          </a:p>
        </p:txBody>
      </p:sp>
      <p:pic>
        <p:nvPicPr>
          <p:cNvPr id="11" name="Imagem 10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r="1724"/>
          <a:stretch/>
        </p:blipFill>
        <p:spPr>
          <a:xfrm>
            <a:off x="686005" y="3209183"/>
            <a:ext cx="4863191" cy="4863191"/>
          </a:xfrm>
          <a:prstGeom prst="ellipse">
            <a:avLst/>
          </a:prstGeom>
          <a:ln>
            <a:noFill/>
          </a:ln>
          <a:effectLst>
            <a:outerShdw blurRad="457200" dist="228600" dir="2700000" algn="tl" rotWithShape="0">
              <a:prstClr val="black">
                <a:alpha val="30000"/>
              </a:prstClr>
            </a:outerShdw>
            <a:softEdge rad="0"/>
          </a:effectLst>
        </p:spPr>
      </p:pic>
      <p:pic>
        <p:nvPicPr>
          <p:cNvPr id="17" name="Picture 5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139366"/>
              </p:ext>
            </p:extLst>
          </p:nvPr>
        </p:nvGraphicFramePr>
        <p:xfrm>
          <a:off x="726949" y="3026667"/>
          <a:ext cx="16114127" cy="17820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952000">
                  <a:extLst>
                    <a:ext uri="{9D8B030D-6E8A-4147-A177-3AD203B41FA5}">
                      <a16:colId xmlns:a16="http://schemas.microsoft.com/office/drawing/2014/main" xmlns="" val="1301216876"/>
                    </a:ext>
                  </a:extLst>
                </a:gridCol>
                <a:gridCol w="11162127">
                  <a:extLst>
                    <a:ext uri="{9D8B030D-6E8A-4147-A177-3AD203B41FA5}">
                      <a16:colId xmlns:a16="http://schemas.microsoft.com/office/drawing/2014/main" xmlns="" val="982574472"/>
                    </a:ext>
                  </a:extLst>
                </a:gridCol>
              </a:tblGrid>
              <a:tr h="1782000">
                <a:tc>
                  <a:txBody>
                    <a:bodyPr/>
                    <a:lstStyle/>
                    <a:p>
                      <a:pPr marL="0" algn="ctr" defTabSz="13716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3000" b="1" kern="1200" dirty="0">
                          <a:solidFill>
                            <a:schemeClr val="bg1"/>
                          </a:solidFill>
                          <a:effectLst/>
                          <a:latin typeface="Sarabun SemiBold Bold" panose="020B0604020202020204" charset="-34"/>
                          <a:ea typeface="Times New Roman" panose="02020603050405020304" pitchFamily="18" charset="0"/>
                          <a:cs typeface="Sarabun SemiBold Bold" panose="020B0604020202020204" charset="-34"/>
                        </a:rPr>
                        <a:t>COPARTICIPAÇÃO HOSPITALAR</a:t>
                      </a:r>
                    </a:p>
                  </a:txBody>
                  <a:tcPr marL="114225" marR="1142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9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10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pt-BR" sz="2800" kern="1200" dirty="0" smtClean="0">
                          <a:solidFill>
                            <a:srgbClr val="595959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No atendimento </a:t>
                      </a:r>
                      <a:r>
                        <a:rPr lang="pt-BR" sz="2800" kern="1200" spc="-184" dirty="0" smtClean="0">
                          <a:solidFill>
                            <a:srgbClr val="00599A"/>
                          </a:solidFill>
                          <a:latin typeface="Sarabun SemiBold Bold"/>
                          <a:ea typeface="+mn-ea"/>
                          <a:cs typeface="+mn-cs"/>
                        </a:rPr>
                        <a:t>HOSPITALAR COM INTERNAÇÃO</a:t>
                      </a:r>
                      <a:r>
                        <a:rPr lang="pt-BR" sz="2800" kern="1200" dirty="0" smtClean="0">
                          <a:solidFill>
                            <a:srgbClr val="595959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, por período ininterrupto, a cobrança será em valor fixo por internação.</a:t>
                      </a:r>
                      <a:endParaRPr lang="pt-BR" sz="2800" kern="1200" dirty="0">
                        <a:solidFill>
                          <a:srgbClr val="595959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114225" marR="1142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1280484"/>
                  </a:ext>
                </a:extLst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43939"/>
              </p:ext>
            </p:extLst>
          </p:nvPr>
        </p:nvGraphicFramePr>
        <p:xfrm>
          <a:off x="726949" y="5454399"/>
          <a:ext cx="16114127" cy="17820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952000">
                  <a:extLst>
                    <a:ext uri="{9D8B030D-6E8A-4147-A177-3AD203B41FA5}">
                      <a16:colId xmlns:a16="http://schemas.microsoft.com/office/drawing/2014/main" xmlns="" val="1301216876"/>
                    </a:ext>
                  </a:extLst>
                </a:gridCol>
                <a:gridCol w="11162127">
                  <a:extLst>
                    <a:ext uri="{9D8B030D-6E8A-4147-A177-3AD203B41FA5}">
                      <a16:colId xmlns:a16="http://schemas.microsoft.com/office/drawing/2014/main" xmlns="" val="982574472"/>
                    </a:ext>
                  </a:extLst>
                </a:gridCol>
              </a:tblGrid>
              <a:tr h="1782000">
                <a:tc>
                  <a:txBody>
                    <a:bodyPr/>
                    <a:lstStyle/>
                    <a:p>
                      <a:pPr marL="0" algn="ctr" defTabSz="1371600" rtl="0" eaLnBrk="1" latinLnBrk="0" hangingPunct="1">
                        <a:spcAft>
                          <a:spcPts val="0"/>
                        </a:spcAft>
                      </a:pPr>
                      <a:r>
                        <a:rPr lang="pt-BR" sz="3000" b="1" kern="1200" dirty="0">
                          <a:solidFill>
                            <a:schemeClr val="bg1"/>
                          </a:solidFill>
                          <a:effectLst/>
                          <a:latin typeface="Sarabun SemiBold Bold" panose="020B0604020202020204" charset="-34"/>
                          <a:ea typeface="Times New Roman" panose="02020603050405020304" pitchFamily="18" charset="0"/>
                          <a:cs typeface="Sarabun SemiBold Bold" panose="020B0604020202020204" charset="-34"/>
                        </a:rPr>
                        <a:t>COPARTICIPAÇÃO AMBULATORIAL POR EVENTO 30%</a:t>
                      </a:r>
                    </a:p>
                  </a:txBody>
                  <a:tcPr marL="114225" marR="1142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9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kern="1200" dirty="0" smtClean="0">
                          <a:solidFill>
                            <a:srgbClr val="595959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Nos </a:t>
                      </a:r>
                      <a:r>
                        <a:rPr lang="pt-BR" sz="2800" kern="1200" dirty="0">
                          <a:solidFill>
                            <a:srgbClr val="595959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atendimentos </a:t>
                      </a:r>
                      <a:r>
                        <a:rPr lang="pt-BR" sz="2800" kern="1200" spc="-184" dirty="0">
                          <a:solidFill>
                            <a:srgbClr val="00599A"/>
                          </a:solidFill>
                          <a:latin typeface="Sarabun SemiBold Bold"/>
                          <a:ea typeface="+mn-ea"/>
                          <a:cs typeface="+mn-cs"/>
                        </a:rPr>
                        <a:t>AMBULATORIAIS e CONSULTAS HOSPITALARES (PRONTO-SOCORRO)</a:t>
                      </a:r>
                      <a:r>
                        <a:rPr lang="pt-BR" sz="2800" dirty="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BR" sz="2800" kern="1200" dirty="0">
                          <a:solidFill>
                            <a:srgbClr val="595959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sem internação – incide a cobrança de 30% no valor pago pela Assefaz ao prestador, com o limitador por evento</a:t>
                      </a:r>
                    </a:p>
                  </a:txBody>
                  <a:tcPr marL="114225" marR="1142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1280484"/>
                  </a:ext>
                </a:extLst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 rot="16200000">
            <a:off x="16232357" y="8688557"/>
            <a:ext cx="1780794" cy="181652"/>
          </a:xfrm>
          <a:prstGeom prst="rect">
            <a:avLst/>
          </a:prstGeom>
          <a:solidFill>
            <a:srgbClr val="005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6757"/>
              </p:ext>
            </p:extLst>
          </p:nvPr>
        </p:nvGraphicFramePr>
        <p:xfrm>
          <a:off x="726949" y="7882131"/>
          <a:ext cx="16114127" cy="178308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952000">
                  <a:extLst>
                    <a:ext uri="{9D8B030D-6E8A-4147-A177-3AD203B41FA5}">
                      <a16:colId xmlns:a16="http://schemas.microsoft.com/office/drawing/2014/main" xmlns="" val="1301216876"/>
                    </a:ext>
                  </a:extLst>
                </a:gridCol>
                <a:gridCol w="11162127">
                  <a:extLst>
                    <a:ext uri="{9D8B030D-6E8A-4147-A177-3AD203B41FA5}">
                      <a16:colId xmlns:a16="http://schemas.microsoft.com/office/drawing/2014/main" xmlns="" val="982574472"/>
                    </a:ext>
                  </a:extLst>
                </a:gridCol>
              </a:tblGrid>
              <a:tr h="1783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3000" b="1" dirty="0">
                          <a:solidFill>
                            <a:schemeClr val="bg1"/>
                          </a:solidFill>
                          <a:effectLst/>
                          <a:latin typeface="Sarabun SemiBold Bold" panose="020B0604020202020204" charset="-34"/>
                          <a:ea typeface="Times New Roman" panose="02020603050405020304" pitchFamily="18" charset="0"/>
                          <a:cs typeface="Sarabun SemiBold Bold" panose="020B0604020202020204" charset="-34"/>
                        </a:rPr>
                        <a:t>TETO MENSAL POR BENEFICIÁRIO</a:t>
                      </a:r>
                      <a:endParaRPr lang="pt-BR" sz="3000" dirty="0">
                        <a:solidFill>
                          <a:schemeClr val="bg1"/>
                        </a:solidFill>
                        <a:effectLst/>
                        <a:latin typeface="Sarabun SemiBold Bold" panose="020B0604020202020204" charset="-34"/>
                        <a:ea typeface="Times New Roman" panose="02020603050405020304" pitchFamily="18" charset="0"/>
                        <a:cs typeface="Sarabun SemiBold Bold" panose="020B0604020202020204" charset="-34"/>
                      </a:endParaRPr>
                    </a:p>
                  </a:txBody>
                  <a:tcPr marL="114225" marR="1142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9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kern="1200" dirty="0">
                          <a:solidFill>
                            <a:srgbClr val="595959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 </a:t>
                      </a:r>
                      <a:r>
                        <a:rPr lang="pt-BR" sz="2800" kern="1200" dirty="0" smtClean="0">
                          <a:solidFill>
                            <a:srgbClr val="595959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A </a:t>
                      </a:r>
                      <a:r>
                        <a:rPr lang="pt-BR" sz="2800" kern="1200" dirty="0">
                          <a:solidFill>
                            <a:srgbClr val="595959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soma dos valores dos atendimentos realizados dentro do mês, serão cobrados dentro do limitador financeiro mensal fixo, independentemente do valor da dívida total. O saldo devedor será cobrado nos meses posteriores até sua quitação total.</a:t>
                      </a:r>
                    </a:p>
                  </a:txBody>
                  <a:tcPr marL="114225" marR="1142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1280484"/>
                  </a:ext>
                </a:extLst>
              </a:tr>
            </a:tbl>
          </a:graphicData>
        </a:graphic>
      </p:graphicFrame>
      <p:sp>
        <p:nvSpPr>
          <p:cNvPr id="16" name="Retângulo 15"/>
          <p:cNvSpPr/>
          <p:nvPr/>
        </p:nvSpPr>
        <p:spPr>
          <a:xfrm>
            <a:off x="726949" y="1257300"/>
            <a:ext cx="167228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Coparticipação – </a:t>
            </a:r>
            <a:r>
              <a:rPr lang="pt-BR" sz="6600" b="1" spc="-184" dirty="0" smtClean="0">
                <a:solidFill>
                  <a:srgbClr val="00599A"/>
                </a:solidFill>
                <a:latin typeface="Sarabun SemiBold Bold"/>
              </a:rPr>
              <a:t>Fatores Reguladores</a:t>
            </a:r>
            <a:endParaRPr lang="pt-BR" sz="6600" b="1" spc="-184" dirty="0">
              <a:solidFill>
                <a:srgbClr val="00599A"/>
              </a:solidFill>
              <a:latin typeface="Sarabun SemiBold Bold"/>
            </a:endParaRPr>
          </a:p>
        </p:txBody>
      </p:sp>
      <p:sp>
        <p:nvSpPr>
          <p:cNvPr id="21" name="Retângulo 20"/>
          <p:cNvSpPr/>
          <p:nvPr/>
        </p:nvSpPr>
        <p:spPr>
          <a:xfrm rot="16200000">
            <a:off x="16232357" y="6253970"/>
            <a:ext cx="1780794" cy="181652"/>
          </a:xfrm>
          <a:prstGeom prst="rect">
            <a:avLst/>
          </a:prstGeom>
          <a:solidFill>
            <a:srgbClr val="005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tângulo 23"/>
          <p:cNvSpPr/>
          <p:nvPr/>
        </p:nvSpPr>
        <p:spPr>
          <a:xfrm rot="16200000">
            <a:off x="16234708" y="3827444"/>
            <a:ext cx="1780794" cy="181652"/>
          </a:xfrm>
          <a:prstGeom prst="rect">
            <a:avLst/>
          </a:prstGeom>
          <a:solidFill>
            <a:srgbClr val="005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66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0431">
            <a:off x="15577500" y="2831509"/>
            <a:ext cx="2003343" cy="1977196"/>
          </a:xfrm>
          <a:prstGeom prst="ellipse">
            <a:avLst/>
          </a:prstGeom>
          <a:effectLst>
            <a:outerShdw blurRad="457200" dist="228600" dir="2700000" algn="tl" rotWithShape="0">
              <a:prstClr val="black">
                <a:alpha val="30000"/>
              </a:prstClr>
            </a:outerShdw>
          </a:effec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134169"/>
              </p:ext>
            </p:extLst>
          </p:nvPr>
        </p:nvGraphicFramePr>
        <p:xfrm>
          <a:off x="0" y="1989379"/>
          <a:ext cx="15100683" cy="3661458"/>
        </p:xfrm>
        <a:graphic>
          <a:graphicData uri="http://schemas.openxmlformats.org/drawingml/2006/table">
            <a:tbl>
              <a:tblPr/>
              <a:tblGrid>
                <a:gridCol w="9540629">
                  <a:extLst>
                    <a:ext uri="{9D8B030D-6E8A-4147-A177-3AD203B41FA5}">
                      <a16:colId xmlns:a16="http://schemas.microsoft.com/office/drawing/2014/main" xmlns="" val="3253951784"/>
                    </a:ext>
                  </a:extLst>
                </a:gridCol>
                <a:gridCol w="3190628">
                  <a:extLst>
                    <a:ext uri="{9D8B030D-6E8A-4147-A177-3AD203B41FA5}">
                      <a16:colId xmlns:a16="http://schemas.microsoft.com/office/drawing/2014/main" xmlns="" val="3092247706"/>
                    </a:ext>
                  </a:extLst>
                </a:gridCol>
                <a:gridCol w="2369426">
                  <a:extLst>
                    <a:ext uri="{9D8B030D-6E8A-4147-A177-3AD203B41FA5}">
                      <a16:colId xmlns:a16="http://schemas.microsoft.com/office/drawing/2014/main" xmlns="" val="1511059215"/>
                    </a:ext>
                  </a:extLst>
                </a:gridCol>
              </a:tblGrid>
              <a:tr h="74925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4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CRISTAL </a:t>
                      </a:r>
                      <a:r>
                        <a:rPr lang="pt-BR" sz="4400" b="1" i="0" u="none" strike="noStrike" dirty="0">
                          <a:solidFill>
                            <a:srgbClr val="FFFFFF"/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APARTAMENTO – </a:t>
                      </a:r>
                      <a:r>
                        <a:rPr lang="pt-BR" sz="4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COPARTICIPAÇÃO</a:t>
                      </a:r>
                      <a:endParaRPr lang="pt-BR" sz="4400" b="1" i="0" u="none" strike="noStrike" dirty="0">
                        <a:solidFill>
                          <a:srgbClr val="FFFFFF"/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0001522"/>
                  </a:ext>
                </a:extLst>
              </a:tr>
              <a:tr h="58578">
                <a:tc>
                  <a:txBody>
                    <a:bodyPr/>
                    <a:lstStyle/>
                    <a:p>
                      <a:pPr algn="ctr" fontAlgn="ctr"/>
                      <a:endParaRPr lang="pt-BR" sz="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483" marR="24483" marT="244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483" marR="24483" marT="244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2997974"/>
                  </a:ext>
                </a:extLst>
              </a:tr>
              <a:tr h="4622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FATOR REGULADOR</a:t>
                      </a: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COPARTICIPAÇÃO</a:t>
                      </a:r>
                      <a:endParaRPr lang="pt-BR" sz="29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LIMITES</a:t>
                      </a:r>
                      <a:endParaRPr lang="pt-BR" sz="29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0874025"/>
                  </a:ext>
                </a:extLst>
              </a:tr>
              <a:tr h="4622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cs typeface="Sarabun SemiBold" panose="020B0604020202020204" charset="-34"/>
                        </a:rPr>
                        <a:t>Consultas (por evento)</a:t>
                      </a:r>
                      <a:endParaRPr lang="pt-BR" sz="2900" b="1" i="0" u="none" strike="noStrike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30%</a:t>
                      </a:r>
                      <a:endParaRPr lang="pt-BR" sz="2900" b="1" i="0" u="none" strike="noStrike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R$ 40,00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4423495"/>
                  </a:ext>
                </a:extLst>
              </a:tr>
              <a:tr h="54473">
                <a:tc>
                  <a:txBody>
                    <a:bodyPr/>
                    <a:lstStyle/>
                    <a:p>
                      <a:pPr algn="ctr" fontAlgn="ctr"/>
                      <a:endParaRPr lang="pt-BR" sz="200" b="0" i="1" u="none" strike="noStrike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" b="0" i="1" u="none" strike="noStrike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17266868"/>
                  </a:ext>
                </a:extLst>
              </a:tr>
              <a:tr h="4622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Exames,</a:t>
                      </a:r>
                      <a:r>
                        <a:rPr lang="pt-BR" sz="29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 Procedimentos e Terapias Simples (por evento)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30%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R$ 40,00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6609567"/>
                  </a:ext>
                </a:extLst>
              </a:tr>
              <a:tr h="462282">
                <a:tc>
                  <a:txBody>
                    <a:bodyPr/>
                    <a:lstStyle/>
                    <a:p>
                      <a:pPr marL="0" marR="0" indent="0" algn="ctr" defTabSz="1371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Exames,</a:t>
                      </a:r>
                      <a:r>
                        <a:rPr lang="pt-BR" sz="29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 Procedimentos e Terapias Especiais (por evento)</a:t>
                      </a:r>
                      <a:endParaRPr lang="pt-BR" sz="29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30%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R$ 150,00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5888735"/>
                  </a:ext>
                </a:extLst>
              </a:tr>
              <a:tr h="462282">
                <a:tc>
                  <a:txBody>
                    <a:bodyPr/>
                    <a:lstStyle/>
                    <a:p>
                      <a:pPr marL="0" marR="0" indent="0" algn="ctr" defTabSz="1371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Internação Hospitalar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Por Internação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R$ 400,00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059073"/>
                  </a:ext>
                </a:extLst>
              </a:tr>
              <a:tr h="4622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Teto mensal por beneficiário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-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R$ 230,00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2446127"/>
                  </a:ext>
                </a:extLst>
              </a:tr>
            </a:tbl>
          </a:graphicData>
        </a:graphic>
      </p:graphicFrame>
      <p:sp>
        <p:nvSpPr>
          <p:cNvPr id="15" name="Retângulo 14"/>
          <p:cNvSpPr/>
          <p:nvPr/>
        </p:nvSpPr>
        <p:spPr>
          <a:xfrm>
            <a:off x="685800" y="754604"/>
            <a:ext cx="167228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Tabelas de Coparticipação</a:t>
            </a:r>
            <a:endParaRPr lang="pt-BR" sz="6600" b="1" spc="-184" dirty="0">
              <a:solidFill>
                <a:srgbClr val="00599A"/>
              </a:solidFill>
              <a:latin typeface="Sarabun SemiBold Bold"/>
            </a:endParaRPr>
          </a:p>
        </p:txBody>
      </p:sp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288249"/>
              </p:ext>
            </p:extLst>
          </p:nvPr>
        </p:nvGraphicFramePr>
        <p:xfrm>
          <a:off x="3187317" y="6454448"/>
          <a:ext cx="15100683" cy="3661458"/>
        </p:xfrm>
        <a:graphic>
          <a:graphicData uri="http://schemas.openxmlformats.org/drawingml/2006/table">
            <a:tbl>
              <a:tblPr/>
              <a:tblGrid>
                <a:gridCol w="9540629">
                  <a:extLst>
                    <a:ext uri="{9D8B030D-6E8A-4147-A177-3AD203B41FA5}">
                      <a16:colId xmlns:a16="http://schemas.microsoft.com/office/drawing/2014/main" xmlns="" val="3253951784"/>
                    </a:ext>
                  </a:extLst>
                </a:gridCol>
                <a:gridCol w="3190628">
                  <a:extLst>
                    <a:ext uri="{9D8B030D-6E8A-4147-A177-3AD203B41FA5}">
                      <a16:colId xmlns:a16="http://schemas.microsoft.com/office/drawing/2014/main" xmlns="" val="3092247706"/>
                    </a:ext>
                  </a:extLst>
                </a:gridCol>
                <a:gridCol w="2369426">
                  <a:extLst>
                    <a:ext uri="{9D8B030D-6E8A-4147-A177-3AD203B41FA5}">
                      <a16:colId xmlns:a16="http://schemas.microsoft.com/office/drawing/2014/main" xmlns="" val="1511059215"/>
                    </a:ext>
                  </a:extLst>
                </a:gridCol>
              </a:tblGrid>
              <a:tr h="74925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4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ESMERALDA </a:t>
                      </a:r>
                      <a:r>
                        <a:rPr lang="pt-BR" sz="4400" b="1" i="0" u="none" strike="noStrike" dirty="0">
                          <a:solidFill>
                            <a:srgbClr val="FFFFFF"/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APARTAMENTO – COPARTICIPAÇÃO</a:t>
                      </a: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A4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0001522"/>
                  </a:ext>
                </a:extLst>
              </a:tr>
              <a:tr h="58578">
                <a:tc>
                  <a:txBody>
                    <a:bodyPr/>
                    <a:lstStyle/>
                    <a:p>
                      <a:pPr algn="ctr" fontAlgn="ctr"/>
                      <a:endParaRPr lang="pt-BR" sz="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483" marR="24483" marT="244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4483" marR="24483" marT="244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2997974"/>
                  </a:ext>
                </a:extLst>
              </a:tr>
              <a:tr h="4622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FATOR REGULADOR</a:t>
                      </a: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COPARTICIPAÇÃO</a:t>
                      </a:r>
                      <a:endParaRPr lang="pt-BR" sz="29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LIMITES</a:t>
                      </a:r>
                      <a:endParaRPr lang="pt-BR" sz="29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087402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cs typeface="Sarabun SemiBold" panose="020B0604020202020204" charset="-34"/>
                        </a:rPr>
                        <a:t>Consultas (por evento)</a:t>
                      </a:r>
                      <a:endParaRPr lang="pt-BR" sz="2900" b="1" i="0" u="none" strike="noStrike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cs typeface="Sarabun SemiBold Bold" panose="020B0604020202020204" charset="-34"/>
                        </a:rPr>
                        <a:t>30%</a:t>
                      </a:r>
                      <a:endParaRPr lang="pt-BR" sz="2900" b="1" i="0" u="none" strike="noStrike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R$ 40,00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4423495"/>
                  </a:ext>
                </a:extLst>
              </a:tr>
              <a:tr h="54473">
                <a:tc>
                  <a:txBody>
                    <a:bodyPr/>
                    <a:lstStyle/>
                    <a:p>
                      <a:pPr algn="ctr" fontAlgn="ctr"/>
                      <a:endParaRPr lang="pt-BR" sz="200" b="0" i="1" u="none" strike="noStrike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" b="0" i="1" u="none" strike="noStrike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1726686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Exames,</a:t>
                      </a:r>
                      <a:r>
                        <a:rPr lang="pt-BR" sz="29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 Procedimentos e Terapias Simples (por evento)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30%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R$ 40,00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66095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371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Exames,</a:t>
                      </a:r>
                      <a:r>
                        <a:rPr lang="pt-BR" sz="29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 Procedimentos e Terapias Especiais (por evento)</a:t>
                      </a:r>
                      <a:endParaRPr lang="pt-BR" sz="29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30%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371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R$ 150,00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588873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371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Internação Hospitalar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Por Internação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R$ 400,00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059073"/>
                  </a:ext>
                </a:extLst>
              </a:tr>
              <a:tr h="4622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" panose="020B0604020202020204" charset="-34"/>
                          <a:ea typeface="+mn-ea"/>
                          <a:cs typeface="Sarabun SemiBold" panose="020B0604020202020204" charset="-34"/>
                        </a:rPr>
                        <a:t>Teto mensal por beneficiário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" panose="020B0604020202020204" charset="-34"/>
                        <a:ea typeface="+mn-ea"/>
                        <a:cs typeface="Sarabun Semi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-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Sarabun SemiBold Bold" panose="020B0604020202020204" charset="-34"/>
                          <a:ea typeface="+mn-ea"/>
                          <a:cs typeface="Sarabun SemiBold Bold" panose="020B0604020202020204" charset="-34"/>
                        </a:rPr>
                        <a:t>R$ 364,69</a:t>
                      </a:r>
                      <a:endParaRPr lang="pt-BR" sz="2900" b="1" i="0" u="none" strike="noStrike" kern="1200" dirty="0">
                        <a:solidFill>
                          <a:schemeClr val="tx1"/>
                        </a:solidFill>
                        <a:effectLst/>
                        <a:latin typeface="Sarabun SemiBold Bold" panose="020B0604020202020204" charset="-34"/>
                        <a:ea typeface="+mn-ea"/>
                        <a:cs typeface="Sarabun SemiBold Bold" panose="020B0604020202020204" charset="-34"/>
                      </a:endParaRPr>
                    </a:p>
                  </a:txBody>
                  <a:tcPr marL="24483" marR="24483" marT="24483" marB="0" anchor="ctr">
                    <a:lnL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9A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2446127"/>
                  </a:ext>
                </a:extLst>
              </a:tr>
            </a:tbl>
          </a:graphicData>
        </a:graphic>
      </p:graphicFrame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/>
          <a:srcRect l="4124" t="1931" r="2307" b="3557"/>
          <a:stretch/>
        </p:blipFill>
        <p:spPr>
          <a:xfrm rot="20572414">
            <a:off x="664734" y="7237252"/>
            <a:ext cx="2121712" cy="2095851"/>
          </a:xfrm>
          <a:prstGeom prst="ellipse">
            <a:avLst/>
          </a:prstGeom>
          <a:effectLst>
            <a:outerShdw blurRad="457200" dist="2286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99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l="3418" r="2549" b="4294"/>
          <a:stretch/>
        </p:blipFill>
        <p:spPr>
          <a:xfrm>
            <a:off x="344009" y="3497934"/>
            <a:ext cx="4954580" cy="4987959"/>
          </a:xfrm>
          <a:prstGeom prst="ellipse">
            <a:avLst/>
          </a:prstGeom>
          <a:effectLst>
            <a:outerShdw blurRad="457200" dist="2286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79951" y="1638911"/>
            <a:ext cx="17808049" cy="93212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</a:pPr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Plano sem Coparticipação</a:t>
            </a:r>
            <a:endParaRPr lang="pt-BR" sz="6600" b="1" spc="-184" dirty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5867400" y="3872203"/>
            <a:ext cx="11631168" cy="4239419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Rede Credenciada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: </a:t>
            </a:r>
            <a:r>
              <a:rPr lang="pt-BR" sz="3800" spc="-184" dirty="0" smtClean="0">
                <a:solidFill>
                  <a:srgbClr val="00599A"/>
                </a:solidFill>
                <a:latin typeface="Sarabun SemiBold Bold"/>
              </a:rPr>
              <a:t>Ampla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Segmentação</a:t>
            </a: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: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Ambulatorial e hospitalar com obstetrícia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Acomodação:</a:t>
            </a:r>
            <a:r>
              <a:rPr lang="pt-BR" sz="33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Apartamento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8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Cobertura:</a:t>
            </a:r>
            <a:r>
              <a:rPr lang="pt-BR" sz="33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Rol da ANS + Programas de </a:t>
            </a:r>
            <a:r>
              <a:rPr lang="pt-BR" sz="3800" b="1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Promoção à Saúde </a:t>
            </a:r>
            <a:r>
              <a:rPr lang="pt-BR" sz="38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</a:t>
            </a:r>
            <a:r>
              <a:rPr lang="pt-BR" sz="3800" b="1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Prevenção de Doenças (APS)</a:t>
            </a:r>
            <a:endParaRPr lang="pt-BR" sz="3800" b="1" spc="-184" dirty="0">
              <a:solidFill>
                <a:schemeClr val="tx1">
                  <a:lumMod val="50000"/>
                  <a:lumOff val="50000"/>
                </a:schemeClr>
              </a:solidFill>
              <a:latin typeface="Sarabun SemiBold" panose="020B0604020202020204" charset="-34"/>
              <a:cs typeface="Sarabun SemiBold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90134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8950" t="17604" r="16970" b="17422"/>
          <a:stretch/>
        </p:blipFill>
        <p:spPr>
          <a:xfrm rot="11566266">
            <a:off x="-2301299" y="389250"/>
            <a:ext cx="14353343" cy="1016826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010400" y="2103227"/>
            <a:ext cx="9829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“Atuamos diariamente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para elevar a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qualidade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de vida </a:t>
            </a:r>
            <a:endParaRPr lang="pt-B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Klavika-Light"/>
            </a:endParaRPr>
          </a:p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dos beneficiários ofertando uma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prestação de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assistência </a:t>
            </a:r>
          </a:p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integrada com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excelência e sustentabilidade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.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/>
            </a:r>
            <a:b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</a:br>
            <a:endParaRPr lang="pt-B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Klavika-Light"/>
            </a:endParaRPr>
          </a:p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Através de </a:t>
            </a:r>
            <a:r>
              <a:rPr lang="pt-B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planos de saúde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diferenciados e </a:t>
            </a:r>
            <a:r>
              <a:rPr lang="pt-B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área social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excepcional,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/>
            </a:r>
            <a:b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</a:b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trabalhamos para proporcionar aos nossos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beneficiários uma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/>
            </a:r>
            <a:b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</a:b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experiência em serviços verdadeiramente única.</a:t>
            </a:r>
            <a:b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</a:br>
            <a:endParaRPr lang="pt-B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Klavika-Light"/>
            </a:endParaRPr>
          </a:p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Um modelo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de atendimento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humanizado que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alia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, de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forma perfeita,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cuidado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baseado em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valor a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um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acolhimento diferenciado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. É o perfeito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encontro da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conveniência com a sofisticação.</a:t>
            </a:r>
            <a:b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</a:br>
            <a:endParaRPr lang="pt-B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Klavika-Light"/>
            </a:endParaRPr>
          </a:p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Dedicamos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nossos esforços e 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a expertise de mais de quatro décadas  somente a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quem realmente importa: </a:t>
            </a:r>
            <a:r>
              <a:rPr lang="pt-B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você!</a:t>
            </a:r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”</a:t>
            </a:r>
          </a:p>
          <a:p>
            <a:endParaRPr lang="pt-B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Klavika-Light"/>
            </a:endParaRPr>
          </a:p>
          <a:p>
            <a:endParaRPr lang="pt-B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Klavika-Light"/>
            </a:endParaRPr>
          </a:p>
          <a:p>
            <a:r>
              <a:rPr lang="pt-BR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Gildenora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 Batista Dantas </a:t>
            </a:r>
            <a:r>
              <a:rPr lang="pt-B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Milhomem</a:t>
            </a:r>
            <a:endParaRPr lang="pt-BR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Klavika-Light"/>
            </a:endParaRPr>
          </a:p>
          <a:p>
            <a:r>
              <a:rPr lang="pt-B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lavika-Light"/>
              </a:rPr>
              <a:t>Diretora-Presidente da Fundação Assefaz</a:t>
            </a:r>
            <a:endParaRPr lang="pt-B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79951" y="1638911"/>
            <a:ext cx="17808049" cy="93212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</a:pPr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Plano sem Coparticipação</a:t>
            </a:r>
            <a:endParaRPr lang="pt-BR" sz="6600" b="1" spc="-184" dirty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5638800" y="3025865"/>
            <a:ext cx="12344400" cy="576709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Assistência </a:t>
            </a:r>
            <a:r>
              <a:rPr lang="pt-BR" sz="3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Farmacológica: </a:t>
            </a:r>
            <a:r>
              <a:rPr lang="pt-BR" sz="3600" spc="-184" dirty="0" smtClean="0">
                <a:solidFill>
                  <a:srgbClr val="00599A"/>
                </a:solidFill>
                <a:latin typeface="Sarabun SemiBold Bold"/>
              </a:rPr>
              <a:t>Reembolso </a:t>
            </a:r>
            <a:r>
              <a:rPr lang="pt-BR" sz="3600" spc="-184" dirty="0">
                <a:solidFill>
                  <a:srgbClr val="00599A"/>
                </a:solidFill>
                <a:latin typeface="Sarabun SemiBold Bold"/>
              </a:rPr>
              <a:t>de medicamentos </a:t>
            </a:r>
            <a:r>
              <a:rPr lang="pt-BR" sz="3600" spc="-184" dirty="0" smtClean="0">
                <a:solidFill>
                  <a:srgbClr val="00599A"/>
                </a:solidFill>
                <a:latin typeface="Sarabun SemiBold Bold"/>
              </a:rPr>
              <a:t>(50%) e Vacinas (tabela própria)</a:t>
            </a:r>
            <a:endParaRPr lang="pt-BR" sz="3600" spc="-184" dirty="0">
              <a:solidFill>
                <a:srgbClr val="00599A"/>
              </a:solidFill>
              <a:latin typeface="Sarabun SemiBold Bold"/>
            </a:endParaRP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Rede Credenciada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: </a:t>
            </a:r>
            <a:r>
              <a:rPr lang="pt-BR" sz="3600" spc="-184" dirty="0">
                <a:solidFill>
                  <a:srgbClr val="00599A"/>
                </a:solidFill>
                <a:latin typeface="Sarabun SemiBold Bold"/>
              </a:rPr>
              <a:t>Ampla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Segmentação</a:t>
            </a:r>
            <a:r>
              <a:rPr lang="pt-BR" sz="36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: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 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Ambulatorial e hospitalar com obstetrícia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Acomodação:</a:t>
            </a: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Apartamento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Cobertura:</a:t>
            </a: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Rol da ANS + Programas de </a:t>
            </a:r>
            <a:r>
              <a:rPr lang="pt-BR" sz="3600" b="1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Promoção à Saúde 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</a:t>
            </a:r>
            <a:r>
              <a:rPr lang="pt-BR" sz="3600" b="1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Prevenção de Doenças (APS)</a:t>
            </a:r>
            <a:endParaRPr lang="pt-BR" sz="3600" b="1" spc="-184" dirty="0">
              <a:solidFill>
                <a:schemeClr val="tx1">
                  <a:lumMod val="50000"/>
                  <a:lumOff val="50000"/>
                </a:schemeClr>
              </a:solidFill>
              <a:latin typeface="Sarabun SemiBold" panose="020B0604020202020204" charset="-34"/>
              <a:cs typeface="Sarabun SemiBold" panose="020B0604020202020204" charset="-34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3869" t="2003" r="681" b="4882"/>
          <a:stretch/>
        </p:blipFill>
        <p:spPr>
          <a:xfrm>
            <a:off x="340877" y="3453002"/>
            <a:ext cx="4970126" cy="4912824"/>
          </a:xfrm>
          <a:prstGeom prst="ellipse">
            <a:avLst/>
          </a:prstGeom>
          <a:effectLst>
            <a:outerShdw blurRad="457200" dist="2286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5939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479951" y="876300"/>
            <a:ext cx="17808049" cy="93212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</a:pPr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Plano sem Coparticipação</a:t>
            </a:r>
            <a:endParaRPr lang="pt-BR" sz="6600" b="1" spc="-184" dirty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5715000" y="2471437"/>
            <a:ext cx="12344400" cy="576709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spc="-184" dirty="0" smtClean="0">
                <a:solidFill>
                  <a:srgbClr val="00599A"/>
                </a:solidFill>
                <a:latin typeface="Sarabun SemiBold Bold"/>
              </a:rPr>
              <a:t>Plano Odontológico</a:t>
            </a:r>
            <a:endParaRPr lang="pt-BR" sz="3600" b="1" spc="-184" dirty="0" smtClean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Assistência Farmacológica: </a:t>
            </a:r>
            <a:r>
              <a:rPr lang="pt-BR" sz="3600" spc="-184" dirty="0" smtClean="0">
                <a:solidFill>
                  <a:srgbClr val="00599A"/>
                </a:solidFill>
                <a:latin typeface="Sarabun SemiBold Bold"/>
              </a:rPr>
              <a:t>Reembolso </a:t>
            </a:r>
            <a:r>
              <a:rPr lang="pt-BR" sz="3600" spc="-184" dirty="0">
                <a:solidFill>
                  <a:srgbClr val="00599A"/>
                </a:solidFill>
                <a:latin typeface="Sarabun SemiBold Bold"/>
              </a:rPr>
              <a:t>de medicamentos </a:t>
            </a:r>
            <a:r>
              <a:rPr lang="pt-BR" sz="3600" spc="-184" dirty="0" smtClean="0">
                <a:solidFill>
                  <a:srgbClr val="00599A"/>
                </a:solidFill>
                <a:latin typeface="Sarabun SemiBold Bold"/>
              </a:rPr>
              <a:t>(50%) e Vacinas (tabela própria)</a:t>
            </a:r>
            <a:endParaRPr lang="pt-BR" sz="3600" spc="-184" dirty="0">
              <a:solidFill>
                <a:srgbClr val="00599A"/>
              </a:solidFill>
              <a:latin typeface="Sarabun SemiBold Bold"/>
            </a:endParaRP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Rede Credenciada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: </a:t>
            </a:r>
            <a:r>
              <a:rPr lang="pt-BR" sz="3600" spc="-184" dirty="0">
                <a:solidFill>
                  <a:srgbClr val="00599A"/>
                </a:solidFill>
                <a:latin typeface="Sarabun SemiBold Bold"/>
              </a:rPr>
              <a:t>Ampla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Segmentação</a:t>
            </a:r>
            <a:r>
              <a:rPr lang="pt-BR" sz="36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: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 Bold"/>
              </a:rPr>
              <a:t> 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Ambulatorial e hospitalar com obstetrícia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Acomodação:</a:t>
            </a: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Apartamento</a:t>
            </a:r>
          </a:p>
          <a:p>
            <a:pPr algn="l" defTabSz="1371600">
              <a:spcBef>
                <a:spcPts val="1500"/>
              </a:spcBef>
              <a:spcAft>
                <a:spcPts val="900"/>
              </a:spcAft>
            </a:pPr>
            <a:r>
              <a:rPr lang="pt-BR" sz="3600" b="1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Cobertura:</a:t>
            </a: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Rol da ANS + Programas de </a:t>
            </a:r>
            <a:r>
              <a:rPr lang="pt-BR" sz="3600" b="1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Promoção à Saúde </a:t>
            </a:r>
            <a:r>
              <a:rPr lang="pt-BR" sz="3600" b="1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</a:t>
            </a:r>
            <a:r>
              <a:rPr lang="pt-BR" sz="3600" b="1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Prevenção de Doenças (APS)</a:t>
            </a:r>
            <a:endParaRPr lang="pt-BR" sz="3600" b="1" spc="-184" dirty="0">
              <a:solidFill>
                <a:schemeClr val="tx1">
                  <a:lumMod val="50000"/>
                  <a:lumOff val="50000"/>
                </a:schemeClr>
              </a:solidFill>
              <a:latin typeface="Sarabun SemiBold" panose="020B0604020202020204" charset="-34"/>
              <a:cs typeface="Sarabun SemiBold" panose="020B0604020202020204" charset="-34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2922" r="3163" b="3966"/>
          <a:stretch/>
        </p:blipFill>
        <p:spPr>
          <a:xfrm>
            <a:off x="479951" y="2816076"/>
            <a:ext cx="5188545" cy="5077817"/>
          </a:xfrm>
          <a:prstGeom prst="ellipse">
            <a:avLst/>
          </a:prstGeom>
          <a:effectLst>
            <a:outerShdw blurRad="457200" dist="2286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876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" y="2670159"/>
            <a:ext cx="13535189" cy="7616841"/>
          </a:xfrm>
          <a:prstGeom prst="rect">
            <a:avLst/>
          </a:prstGeom>
          <a:effectLst/>
        </p:spPr>
      </p:pic>
      <p:sp>
        <p:nvSpPr>
          <p:cNvPr id="12" name="Retângulo 11"/>
          <p:cNvSpPr/>
          <p:nvPr/>
        </p:nvSpPr>
        <p:spPr>
          <a:xfrm>
            <a:off x="838200" y="411611"/>
            <a:ext cx="16722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0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Ampla Possibilidade de Inclusão do </a:t>
            </a:r>
          </a:p>
          <a:p>
            <a:pPr defTabSz="1371600"/>
            <a:r>
              <a:rPr lang="pt-BR" sz="6000" b="1" spc="-184" dirty="0" smtClean="0">
                <a:solidFill>
                  <a:srgbClr val="00599A"/>
                </a:solidFill>
                <a:latin typeface="Sarabun SemiBold Bold"/>
              </a:rPr>
              <a:t>Grupo Familiar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2760451" y="5676900"/>
            <a:ext cx="4800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5400" b="1" spc="-184" dirty="0" smtClean="0">
                <a:solidFill>
                  <a:srgbClr val="00599A"/>
                </a:solidFill>
                <a:latin typeface="Sarabun SemiBold Bold"/>
              </a:rPr>
              <a:t>Até </a:t>
            </a:r>
            <a:r>
              <a:rPr lang="pt-BR" sz="5400" b="1" spc="-184" dirty="0">
                <a:solidFill>
                  <a:srgbClr val="00599A"/>
                </a:solidFill>
                <a:latin typeface="Sarabun SemiBold Bold"/>
              </a:rPr>
              <a:t>o </a:t>
            </a:r>
            <a:r>
              <a:rPr lang="pt-BR" sz="5400" b="1" spc="-184" dirty="0">
                <a:solidFill>
                  <a:schemeClr val="accent2">
                    <a:lumMod val="75000"/>
                  </a:schemeClr>
                </a:solidFill>
                <a:latin typeface="Sarabun SemiBold Bold"/>
              </a:rPr>
              <a:t>4º </a:t>
            </a:r>
            <a:r>
              <a:rPr lang="pt-BR" sz="5400" b="1" spc="-184" dirty="0" smtClean="0">
                <a:solidFill>
                  <a:schemeClr val="accent2">
                    <a:lumMod val="75000"/>
                  </a:schemeClr>
                </a:solidFill>
                <a:latin typeface="Sarabun SemiBold Bold"/>
              </a:rPr>
              <a:t>Grau </a:t>
            </a:r>
            <a:r>
              <a:rPr lang="pt-BR" sz="5400" b="1" spc="-184" dirty="0">
                <a:solidFill>
                  <a:srgbClr val="00599A"/>
                </a:solidFill>
                <a:latin typeface="Sarabun SemiBold Bold"/>
              </a:rPr>
              <a:t>de Parentesco </a:t>
            </a:r>
            <a:r>
              <a:rPr lang="pt-BR" sz="5400" b="1" spc="-184" dirty="0" smtClean="0">
                <a:solidFill>
                  <a:schemeClr val="accent2">
                    <a:lumMod val="75000"/>
                  </a:schemeClr>
                </a:solidFill>
                <a:latin typeface="Sarabun SemiBold Bold"/>
              </a:rPr>
              <a:t>Consanguíneo</a:t>
            </a:r>
            <a:endParaRPr lang="pt-BR" sz="6600" b="1" spc="-184" dirty="0">
              <a:solidFill>
                <a:schemeClr val="accent2">
                  <a:lumMod val="75000"/>
                </a:schemeClr>
              </a:solidFill>
              <a:latin typeface="Sarabun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2932336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838200" y="411611"/>
            <a:ext cx="167228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0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Ampla Possibilidade de Inclusão do </a:t>
            </a:r>
          </a:p>
          <a:p>
            <a:pPr defTabSz="1371600"/>
            <a:r>
              <a:rPr lang="pt-BR" sz="6000" b="1" spc="-184" dirty="0" smtClean="0">
                <a:solidFill>
                  <a:srgbClr val="00599A"/>
                </a:solidFill>
                <a:latin typeface="Sarabun SemiBold Bold"/>
              </a:rPr>
              <a:t>Grupo Familiar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85800" y="4305301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371600"/>
            <a:r>
              <a:rPr lang="pt-BR" sz="5400" b="1" spc="-184" dirty="0" smtClean="0">
                <a:solidFill>
                  <a:srgbClr val="00599A"/>
                </a:solidFill>
                <a:latin typeface="Sarabun SemiBold Bold"/>
              </a:rPr>
              <a:t>Até </a:t>
            </a:r>
            <a:r>
              <a:rPr lang="pt-BR" sz="5400" b="1" spc="-184" dirty="0">
                <a:solidFill>
                  <a:srgbClr val="00599A"/>
                </a:solidFill>
                <a:latin typeface="Sarabun SemiBold Bold"/>
              </a:rPr>
              <a:t>o </a:t>
            </a:r>
            <a:r>
              <a:rPr lang="pt-BR" sz="5400" b="1" spc="-184" dirty="0" smtClean="0">
                <a:solidFill>
                  <a:schemeClr val="accent2">
                    <a:lumMod val="75000"/>
                  </a:schemeClr>
                </a:solidFill>
                <a:latin typeface="Sarabun SemiBold Bold"/>
              </a:rPr>
              <a:t>2º Grau </a:t>
            </a:r>
            <a:r>
              <a:rPr lang="pt-BR" sz="5400" b="1" spc="-184" dirty="0">
                <a:solidFill>
                  <a:srgbClr val="00599A"/>
                </a:solidFill>
                <a:latin typeface="Sarabun SemiBold Bold"/>
              </a:rPr>
              <a:t>de Parentesco </a:t>
            </a:r>
            <a:r>
              <a:rPr lang="pt-BR" sz="5400" b="1" spc="-184" dirty="0" smtClean="0">
                <a:solidFill>
                  <a:schemeClr val="accent2">
                    <a:lumMod val="75000"/>
                  </a:schemeClr>
                </a:solidFill>
                <a:latin typeface="Sarabun SemiBold Bold"/>
              </a:rPr>
              <a:t>por Afinidade</a:t>
            </a:r>
            <a:endParaRPr lang="pt-BR" sz="6600" b="1" spc="-184" dirty="0">
              <a:solidFill>
                <a:schemeClr val="accent2">
                  <a:lumMod val="75000"/>
                </a:schemeClr>
              </a:solidFill>
              <a:latin typeface="Sarabun SemiBold Bold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1"/>
          <a:stretch/>
        </p:blipFill>
        <p:spPr>
          <a:xfrm>
            <a:off x="3880654" y="3009900"/>
            <a:ext cx="14250132" cy="703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48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169859" y="1932851"/>
            <a:ext cx="112745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pt-BR" sz="66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Período de Adesão sem Carências</a:t>
            </a:r>
            <a:endParaRPr lang="pt-BR" sz="6600" b="1" spc="-184" dirty="0">
              <a:solidFill>
                <a:schemeClr val="tx1">
                  <a:lumMod val="65000"/>
                  <a:lumOff val="35000"/>
                </a:schemeClr>
              </a:solidFill>
              <a:latin typeface="Sarabun SemiBold Bold"/>
            </a:endParaRPr>
          </a:p>
          <a:p>
            <a:pPr algn="ctr" defTabSz="1371600"/>
            <a:r>
              <a:rPr lang="pt-BR" sz="38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Adesões e inclusões sem carências: </a:t>
            </a:r>
          </a:p>
          <a:p>
            <a:pPr algn="just" defTabSz="1371600"/>
            <a:endParaRPr lang="pt-BR" sz="1500" b="1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371600"/>
            <a:endParaRPr lang="pt-BR" sz="1500" b="1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ctr" defTabSz="1371600">
              <a:buFont typeface="+mj-lt"/>
              <a:buAutoNum type="romanUcPeriod"/>
            </a:pPr>
            <a:endParaRPr lang="pt-BR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/>
            <a:r>
              <a:rPr lang="pt-BR" sz="6600" b="1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Até 29 de Agosto de 2022</a:t>
            </a:r>
            <a:endParaRPr lang="pt-BR" sz="6600" dirty="0">
              <a:solidFill>
                <a:srgbClr val="00599A"/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  <a:p>
            <a:pPr algn="ctr" defTabSz="1371600"/>
            <a:endParaRPr lang="pt-BR" sz="1200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/>
            <a:endParaRPr lang="pt-BR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472621" y="6539423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3393745" y="6680277"/>
            <a:ext cx="1127455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pt-BR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/>
            <a:endParaRPr lang="pt-BR" dirty="0">
              <a:solidFill>
                <a:srgbClr val="E7E6E6">
                  <a:lumMod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371600"/>
            <a:r>
              <a:rPr lang="pt-BR" sz="2700" b="1" dirty="0">
                <a:solidFill>
                  <a:srgbClr val="767171"/>
                </a:solidFill>
                <a:latin typeface="Sarabun SemiBold" panose="020B0604020202020204" charset="-34"/>
                <a:cs typeface="Sarabun SemiBold" panose="020B0604020202020204" charset="-34"/>
              </a:rPr>
              <a:t>Após o período de incentivo:</a:t>
            </a:r>
          </a:p>
          <a:p>
            <a:pPr algn="just" defTabSz="1371600"/>
            <a:endParaRPr lang="pt-BR" sz="2700" b="1" dirty="0">
              <a:solidFill>
                <a:srgbClr val="767171"/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marL="857250" indent="-857250" algn="just" defTabSz="1371600">
              <a:buFont typeface="+mj-lt"/>
              <a:buAutoNum type="romanUcPeriod"/>
            </a:pPr>
            <a:r>
              <a:rPr lang="pt-BR" sz="2700" b="1" dirty="0">
                <a:solidFill>
                  <a:srgbClr val="767171"/>
                </a:solidFill>
                <a:latin typeface="Sarabun SemiBold" panose="020B0604020202020204" charset="-34"/>
                <a:cs typeface="Sarabun SemiBold" panose="020B0604020202020204" charset="-34"/>
              </a:rPr>
              <a:t>O servidor recém-empossado (adesão em até </a:t>
            </a:r>
            <a:r>
              <a:rPr lang="pt-BR" sz="2700" b="1" dirty="0" smtClean="0">
                <a:solidFill>
                  <a:srgbClr val="767171"/>
                </a:solidFill>
                <a:latin typeface="Sarabun SemiBold" panose="020B0604020202020204" charset="-34"/>
                <a:cs typeface="Sarabun SemiBold" panose="020B0604020202020204" charset="-34"/>
              </a:rPr>
              <a:t>60 </a:t>
            </a:r>
            <a:r>
              <a:rPr lang="pt-BR" sz="2700" b="1" dirty="0">
                <a:solidFill>
                  <a:srgbClr val="767171"/>
                </a:solidFill>
                <a:latin typeface="Sarabun SemiBold" panose="020B0604020202020204" charset="-34"/>
                <a:cs typeface="Sarabun SemiBold" panose="020B0604020202020204" charset="-34"/>
              </a:rPr>
              <a:t>dias da posse);</a:t>
            </a:r>
          </a:p>
          <a:p>
            <a:pPr marL="857250" indent="-857250" algn="just" defTabSz="1371600">
              <a:buFont typeface="+mj-lt"/>
              <a:buAutoNum type="romanUcPeriod"/>
            </a:pPr>
            <a:r>
              <a:rPr lang="pt-BR" sz="2700" b="1" dirty="0">
                <a:solidFill>
                  <a:srgbClr val="767171"/>
                </a:solidFill>
                <a:latin typeface="Sarabun SemiBold" panose="020B0604020202020204" charset="-34"/>
                <a:cs typeface="Sarabun SemiBold" panose="020B0604020202020204" charset="-34"/>
              </a:rPr>
              <a:t>Filho recém-nascido / adotivo (inclusão em até 30 dias do nascimento / adoção); e</a:t>
            </a:r>
          </a:p>
          <a:p>
            <a:pPr marL="857250" indent="-857250" algn="just" defTabSz="1371600">
              <a:buFont typeface="+mj-lt"/>
              <a:buAutoNum type="romanUcPeriod"/>
            </a:pPr>
            <a:r>
              <a:rPr lang="pt-BR" sz="2700" b="1" dirty="0">
                <a:solidFill>
                  <a:srgbClr val="767171"/>
                </a:solidFill>
                <a:latin typeface="Sarabun SemiBold" panose="020B0604020202020204" charset="-34"/>
                <a:cs typeface="Sarabun SemiBold" panose="020B0604020202020204" charset="-34"/>
              </a:rPr>
              <a:t>Cônjuge / companheiro do titular  (inclusão em até 30 dias do casamento/ união oficial).</a:t>
            </a:r>
          </a:p>
        </p:txBody>
      </p:sp>
      <p:grpSp>
        <p:nvGrpSpPr>
          <p:cNvPr id="15" name="Google Shape;13238;p53"/>
          <p:cNvGrpSpPr/>
          <p:nvPr/>
        </p:nvGrpSpPr>
        <p:grpSpPr>
          <a:xfrm rot="20029806">
            <a:off x="1021291" y="2579658"/>
            <a:ext cx="5119178" cy="4126947"/>
            <a:chOff x="2189681" y="3821606"/>
            <a:chExt cx="395607" cy="318928"/>
          </a:xfrm>
        </p:grpSpPr>
        <p:sp>
          <p:nvSpPr>
            <p:cNvPr id="16" name="Google Shape;13239;p53"/>
            <p:cNvSpPr/>
            <p:nvPr/>
          </p:nvSpPr>
          <p:spPr>
            <a:xfrm>
              <a:off x="2189681" y="3846973"/>
              <a:ext cx="395607" cy="293561"/>
            </a:xfrm>
            <a:custGeom>
              <a:avLst/>
              <a:gdLst/>
              <a:ahLst/>
              <a:cxnLst/>
              <a:rect l="l" t="t" r="r" b="b"/>
              <a:pathLst>
                <a:path w="15065" h="11179" extrusionOk="0">
                  <a:moveTo>
                    <a:pt x="728" y="1"/>
                  </a:moveTo>
                  <a:cubicBezTo>
                    <a:pt x="326" y="1"/>
                    <a:pt x="1" y="326"/>
                    <a:pt x="1" y="728"/>
                  </a:cubicBezTo>
                  <a:lnTo>
                    <a:pt x="1" y="10451"/>
                  </a:lnTo>
                  <a:cubicBezTo>
                    <a:pt x="1" y="10853"/>
                    <a:pt x="326" y="11179"/>
                    <a:pt x="728" y="11179"/>
                  </a:cubicBezTo>
                  <a:lnTo>
                    <a:pt x="14337" y="11179"/>
                  </a:lnTo>
                  <a:cubicBezTo>
                    <a:pt x="14739" y="11179"/>
                    <a:pt x="15064" y="10853"/>
                    <a:pt x="15064" y="10451"/>
                  </a:cubicBezTo>
                  <a:lnTo>
                    <a:pt x="15064" y="728"/>
                  </a:lnTo>
                  <a:cubicBezTo>
                    <a:pt x="15064" y="326"/>
                    <a:pt x="14739" y="1"/>
                    <a:pt x="14337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Google Shape;13240;p53"/>
            <p:cNvSpPr/>
            <p:nvPr/>
          </p:nvSpPr>
          <p:spPr>
            <a:xfrm>
              <a:off x="2189681" y="3846973"/>
              <a:ext cx="395607" cy="38235"/>
            </a:xfrm>
            <a:custGeom>
              <a:avLst/>
              <a:gdLst/>
              <a:ahLst/>
              <a:cxnLst/>
              <a:rect l="l" t="t" r="r" b="b"/>
              <a:pathLst>
                <a:path w="15065" h="1456" extrusionOk="0">
                  <a:moveTo>
                    <a:pt x="728" y="1"/>
                  </a:moveTo>
                  <a:cubicBezTo>
                    <a:pt x="326" y="1"/>
                    <a:pt x="1" y="326"/>
                    <a:pt x="1" y="728"/>
                  </a:cubicBezTo>
                  <a:lnTo>
                    <a:pt x="1" y="1455"/>
                  </a:lnTo>
                  <a:lnTo>
                    <a:pt x="15064" y="1455"/>
                  </a:lnTo>
                  <a:lnTo>
                    <a:pt x="15064" y="728"/>
                  </a:lnTo>
                  <a:cubicBezTo>
                    <a:pt x="15064" y="326"/>
                    <a:pt x="14739" y="1"/>
                    <a:pt x="14337" y="1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Google Shape;13241;p53"/>
            <p:cNvSpPr/>
            <p:nvPr/>
          </p:nvSpPr>
          <p:spPr>
            <a:xfrm>
              <a:off x="2215075" y="3847235"/>
              <a:ext cx="51286" cy="25393"/>
            </a:xfrm>
            <a:custGeom>
              <a:avLst/>
              <a:gdLst/>
              <a:ahLst/>
              <a:cxnLst/>
              <a:rect l="l" t="t" r="r" b="b"/>
              <a:pathLst>
                <a:path w="1953" h="967" extrusionOk="0">
                  <a:moveTo>
                    <a:pt x="10" y="0"/>
                  </a:moveTo>
                  <a:lnTo>
                    <a:pt x="10" y="239"/>
                  </a:lnTo>
                  <a:cubicBezTo>
                    <a:pt x="0" y="641"/>
                    <a:pt x="335" y="967"/>
                    <a:pt x="737" y="967"/>
                  </a:cubicBezTo>
                  <a:lnTo>
                    <a:pt x="1225" y="967"/>
                  </a:lnTo>
                  <a:cubicBezTo>
                    <a:pt x="1627" y="967"/>
                    <a:pt x="1953" y="641"/>
                    <a:pt x="1953" y="239"/>
                  </a:cubicBezTo>
                  <a:lnTo>
                    <a:pt x="1953" y="0"/>
                  </a:lnTo>
                  <a:close/>
                </a:path>
              </a:pathLst>
            </a:custGeom>
            <a:solidFill>
              <a:srgbClr val="30496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Google Shape;13242;p53"/>
            <p:cNvSpPr/>
            <p:nvPr/>
          </p:nvSpPr>
          <p:spPr>
            <a:xfrm>
              <a:off x="2508609" y="3847235"/>
              <a:ext cx="51286" cy="25393"/>
            </a:xfrm>
            <a:custGeom>
              <a:avLst/>
              <a:gdLst/>
              <a:ahLst/>
              <a:cxnLst/>
              <a:rect l="l" t="t" r="r" b="b"/>
              <a:pathLst>
                <a:path w="1953" h="967" extrusionOk="0">
                  <a:moveTo>
                    <a:pt x="10" y="0"/>
                  </a:moveTo>
                  <a:lnTo>
                    <a:pt x="10" y="239"/>
                  </a:lnTo>
                  <a:cubicBezTo>
                    <a:pt x="1" y="641"/>
                    <a:pt x="336" y="967"/>
                    <a:pt x="737" y="967"/>
                  </a:cubicBezTo>
                  <a:lnTo>
                    <a:pt x="1226" y="967"/>
                  </a:lnTo>
                  <a:cubicBezTo>
                    <a:pt x="1628" y="967"/>
                    <a:pt x="1953" y="641"/>
                    <a:pt x="1953" y="239"/>
                  </a:cubicBezTo>
                  <a:lnTo>
                    <a:pt x="1953" y="0"/>
                  </a:lnTo>
                  <a:close/>
                </a:path>
              </a:pathLst>
            </a:custGeom>
            <a:solidFill>
              <a:srgbClr val="30496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Google Shape;13243;p53"/>
            <p:cNvSpPr/>
            <p:nvPr/>
          </p:nvSpPr>
          <p:spPr>
            <a:xfrm>
              <a:off x="2228152" y="3821606"/>
              <a:ext cx="25393" cy="38208"/>
            </a:xfrm>
            <a:custGeom>
              <a:avLst/>
              <a:gdLst/>
              <a:ahLst/>
              <a:cxnLst/>
              <a:rect l="l" t="t" r="r" b="b"/>
              <a:pathLst>
                <a:path w="967" h="1455" extrusionOk="0">
                  <a:moveTo>
                    <a:pt x="239" y="0"/>
                  </a:moveTo>
                  <a:cubicBezTo>
                    <a:pt x="105" y="0"/>
                    <a:pt x="0" y="105"/>
                    <a:pt x="0" y="239"/>
                  </a:cubicBezTo>
                  <a:lnTo>
                    <a:pt x="0" y="1215"/>
                  </a:lnTo>
                  <a:cubicBezTo>
                    <a:pt x="0" y="1349"/>
                    <a:pt x="105" y="1455"/>
                    <a:pt x="239" y="1455"/>
                  </a:cubicBezTo>
                  <a:lnTo>
                    <a:pt x="727" y="1455"/>
                  </a:lnTo>
                  <a:cubicBezTo>
                    <a:pt x="861" y="1455"/>
                    <a:pt x="967" y="1340"/>
                    <a:pt x="967" y="1206"/>
                  </a:cubicBezTo>
                  <a:lnTo>
                    <a:pt x="967" y="239"/>
                  </a:lnTo>
                  <a:cubicBezTo>
                    <a:pt x="967" y="105"/>
                    <a:pt x="852" y="0"/>
                    <a:pt x="72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Google Shape;13244;p53"/>
            <p:cNvSpPr/>
            <p:nvPr/>
          </p:nvSpPr>
          <p:spPr>
            <a:xfrm>
              <a:off x="2228152" y="3821842"/>
              <a:ext cx="25393" cy="18881"/>
            </a:xfrm>
            <a:custGeom>
              <a:avLst/>
              <a:gdLst/>
              <a:ahLst/>
              <a:cxnLst/>
              <a:rect l="l" t="t" r="r" b="b"/>
              <a:pathLst>
                <a:path w="967" h="719" extrusionOk="0">
                  <a:moveTo>
                    <a:pt x="239" y="1"/>
                  </a:moveTo>
                  <a:cubicBezTo>
                    <a:pt x="105" y="1"/>
                    <a:pt x="0" y="106"/>
                    <a:pt x="0" y="240"/>
                  </a:cubicBezTo>
                  <a:lnTo>
                    <a:pt x="0" y="479"/>
                  </a:lnTo>
                  <a:cubicBezTo>
                    <a:pt x="0" y="613"/>
                    <a:pt x="105" y="718"/>
                    <a:pt x="239" y="718"/>
                  </a:cubicBezTo>
                  <a:lnTo>
                    <a:pt x="727" y="718"/>
                  </a:lnTo>
                  <a:cubicBezTo>
                    <a:pt x="852" y="718"/>
                    <a:pt x="967" y="613"/>
                    <a:pt x="967" y="479"/>
                  </a:cubicBezTo>
                  <a:lnTo>
                    <a:pt x="967" y="240"/>
                  </a:lnTo>
                  <a:cubicBezTo>
                    <a:pt x="967" y="106"/>
                    <a:pt x="852" y="1"/>
                    <a:pt x="727" y="1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Google Shape;13245;p53"/>
            <p:cNvSpPr/>
            <p:nvPr/>
          </p:nvSpPr>
          <p:spPr>
            <a:xfrm>
              <a:off x="2521686" y="3821606"/>
              <a:ext cx="25393" cy="38208"/>
            </a:xfrm>
            <a:custGeom>
              <a:avLst/>
              <a:gdLst/>
              <a:ahLst/>
              <a:cxnLst/>
              <a:rect l="l" t="t" r="r" b="b"/>
              <a:pathLst>
                <a:path w="967" h="1455" extrusionOk="0">
                  <a:moveTo>
                    <a:pt x="239" y="0"/>
                  </a:moveTo>
                  <a:cubicBezTo>
                    <a:pt x="105" y="0"/>
                    <a:pt x="0" y="105"/>
                    <a:pt x="0" y="239"/>
                  </a:cubicBezTo>
                  <a:lnTo>
                    <a:pt x="0" y="1215"/>
                  </a:lnTo>
                  <a:cubicBezTo>
                    <a:pt x="0" y="1349"/>
                    <a:pt x="105" y="1455"/>
                    <a:pt x="239" y="1455"/>
                  </a:cubicBezTo>
                  <a:lnTo>
                    <a:pt x="728" y="1455"/>
                  </a:lnTo>
                  <a:cubicBezTo>
                    <a:pt x="862" y="1455"/>
                    <a:pt x="967" y="1340"/>
                    <a:pt x="967" y="1206"/>
                  </a:cubicBezTo>
                  <a:lnTo>
                    <a:pt x="967" y="239"/>
                  </a:lnTo>
                  <a:cubicBezTo>
                    <a:pt x="967" y="105"/>
                    <a:pt x="852" y="0"/>
                    <a:pt x="728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Google Shape;13246;p53"/>
            <p:cNvSpPr/>
            <p:nvPr/>
          </p:nvSpPr>
          <p:spPr>
            <a:xfrm>
              <a:off x="2521686" y="3821842"/>
              <a:ext cx="25393" cy="18881"/>
            </a:xfrm>
            <a:custGeom>
              <a:avLst/>
              <a:gdLst/>
              <a:ahLst/>
              <a:cxnLst/>
              <a:rect l="l" t="t" r="r" b="b"/>
              <a:pathLst>
                <a:path w="967" h="719" extrusionOk="0">
                  <a:moveTo>
                    <a:pt x="239" y="1"/>
                  </a:moveTo>
                  <a:cubicBezTo>
                    <a:pt x="105" y="1"/>
                    <a:pt x="0" y="106"/>
                    <a:pt x="0" y="240"/>
                  </a:cubicBezTo>
                  <a:lnTo>
                    <a:pt x="0" y="479"/>
                  </a:lnTo>
                  <a:cubicBezTo>
                    <a:pt x="0" y="613"/>
                    <a:pt x="105" y="718"/>
                    <a:pt x="239" y="718"/>
                  </a:cubicBezTo>
                  <a:lnTo>
                    <a:pt x="728" y="718"/>
                  </a:lnTo>
                  <a:cubicBezTo>
                    <a:pt x="852" y="718"/>
                    <a:pt x="967" y="613"/>
                    <a:pt x="967" y="479"/>
                  </a:cubicBezTo>
                  <a:lnTo>
                    <a:pt x="967" y="240"/>
                  </a:lnTo>
                  <a:cubicBezTo>
                    <a:pt x="967" y="106"/>
                    <a:pt x="852" y="1"/>
                    <a:pt x="728" y="1"/>
                  </a:cubicBez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Google Shape;13247;p53"/>
            <p:cNvSpPr/>
            <p:nvPr/>
          </p:nvSpPr>
          <p:spPr>
            <a:xfrm>
              <a:off x="2189681" y="3885418"/>
              <a:ext cx="395607" cy="12605"/>
            </a:xfrm>
            <a:custGeom>
              <a:avLst/>
              <a:gdLst/>
              <a:ahLst/>
              <a:cxnLst/>
              <a:rect l="l" t="t" r="r" b="b"/>
              <a:pathLst>
                <a:path w="15065" h="480" extrusionOk="0">
                  <a:moveTo>
                    <a:pt x="1" y="1"/>
                  </a:moveTo>
                  <a:lnTo>
                    <a:pt x="1" y="479"/>
                  </a:lnTo>
                  <a:lnTo>
                    <a:pt x="15064" y="479"/>
                  </a:lnTo>
                  <a:lnTo>
                    <a:pt x="15064" y="1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Google Shape;13248;p53"/>
            <p:cNvSpPr/>
            <p:nvPr/>
          </p:nvSpPr>
          <p:spPr>
            <a:xfrm>
              <a:off x="2228152" y="3923888"/>
              <a:ext cx="51023" cy="25157"/>
            </a:xfrm>
            <a:custGeom>
              <a:avLst/>
              <a:gdLst/>
              <a:ahLst/>
              <a:cxnLst/>
              <a:rect l="l" t="t" r="r" b="b"/>
              <a:pathLst>
                <a:path w="1943" h="958" extrusionOk="0">
                  <a:moveTo>
                    <a:pt x="239" y="0"/>
                  </a:moveTo>
                  <a:cubicBezTo>
                    <a:pt x="105" y="0"/>
                    <a:pt x="0" y="105"/>
                    <a:pt x="0" y="239"/>
                  </a:cubicBezTo>
                  <a:lnTo>
                    <a:pt x="0" y="718"/>
                  </a:lnTo>
                  <a:cubicBezTo>
                    <a:pt x="0" y="852"/>
                    <a:pt x="105" y="957"/>
                    <a:pt x="239" y="957"/>
                  </a:cubicBezTo>
                  <a:lnTo>
                    <a:pt x="1704" y="957"/>
                  </a:lnTo>
                  <a:cubicBezTo>
                    <a:pt x="1828" y="957"/>
                    <a:pt x="1943" y="852"/>
                    <a:pt x="1943" y="718"/>
                  </a:cubicBezTo>
                  <a:lnTo>
                    <a:pt x="1943" y="239"/>
                  </a:lnTo>
                  <a:cubicBezTo>
                    <a:pt x="1943" y="105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Google Shape;13249;p53"/>
            <p:cNvSpPr/>
            <p:nvPr/>
          </p:nvSpPr>
          <p:spPr>
            <a:xfrm>
              <a:off x="2228152" y="3974885"/>
              <a:ext cx="51023" cy="25420"/>
            </a:xfrm>
            <a:custGeom>
              <a:avLst/>
              <a:gdLst/>
              <a:ahLst/>
              <a:cxnLst/>
              <a:rect l="l" t="t" r="r" b="b"/>
              <a:pathLst>
                <a:path w="1943" h="968" extrusionOk="0">
                  <a:moveTo>
                    <a:pt x="239" y="1"/>
                  </a:moveTo>
                  <a:cubicBezTo>
                    <a:pt x="105" y="1"/>
                    <a:pt x="0" y="106"/>
                    <a:pt x="0" y="240"/>
                  </a:cubicBezTo>
                  <a:lnTo>
                    <a:pt x="0" y="728"/>
                  </a:lnTo>
                  <a:cubicBezTo>
                    <a:pt x="0" y="853"/>
                    <a:pt x="105" y="967"/>
                    <a:pt x="239" y="967"/>
                  </a:cubicBezTo>
                  <a:lnTo>
                    <a:pt x="1704" y="967"/>
                  </a:lnTo>
                  <a:cubicBezTo>
                    <a:pt x="1828" y="967"/>
                    <a:pt x="1943" y="853"/>
                    <a:pt x="1943" y="728"/>
                  </a:cubicBezTo>
                  <a:lnTo>
                    <a:pt x="1943" y="240"/>
                  </a:lnTo>
                  <a:cubicBezTo>
                    <a:pt x="1943" y="106"/>
                    <a:pt x="1828" y="1"/>
                    <a:pt x="1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Google Shape;13250;p53"/>
            <p:cNvSpPr/>
            <p:nvPr/>
          </p:nvSpPr>
          <p:spPr>
            <a:xfrm>
              <a:off x="2228152" y="4025672"/>
              <a:ext cx="51023" cy="25656"/>
            </a:xfrm>
            <a:custGeom>
              <a:avLst/>
              <a:gdLst/>
              <a:ahLst/>
              <a:cxnLst/>
              <a:rect l="l" t="t" r="r" b="b"/>
              <a:pathLst>
                <a:path w="1943" h="977" extrusionOk="0">
                  <a:moveTo>
                    <a:pt x="239" y="0"/>
                  </a:moveTo>
                  <a:cubicBezTo>
                    <a:pt x="105" y="0"/>
                    <a:pt x="0" y="105"/>
                    <a:pt x="0" y="239"/>
                  </a:cubicBezTo>
                  <a:lnTo>
                    <a:pt x="0" y="737"/>
                  </a:lnTo>
                  <a:cubicBezTo>
                    <a:pt x="0" y="861"/>
                    <a:pt x="105" y="976"/>
                    <a:pt x="239" y="976"/>
                  </a:cubicBezTo>
                  <a:lnTo>
                    <a:pt x="1704" y="976"/>
                  </a:lnTo>
                  <a:cubicBezTo>
                    <a:pt x="1838" y="976"/>
                    <a:pt x="1943" y="861"/>
                    <a:pt x="1943" y="727"/>
                  </a:cubicBezTo>
                  <a:lnTo>
                    <a:pt x="1943" y="239"/>
                  </a:lnTo>
                  <a:cubicBezTo>
                    <a:pt x="1943" y="105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Google Shape;13251;p53"/>
            <p:cNvSpPr/>
            <p:nvPr/>
          </p:nvSpPr>
          <p:spPr>
            <a:xfrm>
              <a:off x="2317357" y="4025672"/>
              <a:ext cx="51049" cy="25656"/>
            </a:xfrm>
            <a:custGeom>
              <a:avLst/>
              <a:gdLst/>
              <a:ahLst/>
              <a:cxnLst/>
              <a:rect l="l" t="t" r="r" b="b"/>
              <a:pathLst>
                <a:path w="1944" h="977" extrusionOk="0">
                  <a:moveTo>
                    <a:pt x="240" y="0"/>
                  </a:moveTo>
                  <a:cubicBezTo>
                    <a:pt x="106" y="0"/>
                    <a:pt x="1" y="105"/>
                    <a:pt x="1" y="239"/>
                  </a:cubicBezTo>
                  <a:lnTo>
                    <a:pt x="1" y="737"/>
                  </a:lnTo>
                  <a:cubicBezTo>
                    <a:pt x="1" y="861"/>
                    <a:pt x="106" y="976"/>
                    <a:pt x="240" y="976"/>
                  </a:cubicBezTo>
                  <a:lnTo>
                    <a:pt x="1704" y="976"/>
                  </a:lnTo>
                  <a:cubicBezTo>
                    <a:pt x="1838" y="976"/>
                    <a:pt x="1943" y="861"/>
                    <a:pt x="1943" y="727"/>
                  </a:cubicBezTo>
                  <a:lnTo>
                    <a:pt x="1943" y="239"/>
                  </a:lnTo>
                  <a:cubicBezTo>
                    <a:pt x="1943" y="105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Google Shape;13252;p53"/>
            <p:cNvSpPr/>
            <p:nvPr/>
          </p:nvSpPr>
          <p:spPr>
            <a:xfrm>
              <a:off x="2406825" y="4025672"/>
              <a:ext cx="50787" cy="25656"/>
            </a:xfrm>
            <a:custGeom>
              <a:avLst/>
              <a:gdLst/>
              <a:ahLst/>
              <a:cxnLst/>
              <a:rect l="l" t="t" r="r" b="b"/>
              <a:pathLst>
                <a:path w="1934" h="977" extrusionOk="0">
                  <a:moveTo>
                    <a:pt x="240" y="0"/>
                  </a:moveTo>
                  <a:cubicBezTo>
                    <a:pt x="106" y="0"/>
                    <a:pt x="1" y="105"/>
                    <a:pt x="1" y="239"/>
                  </a:cubicBezTo>
                  <a:lnTo>
                    <a:pt x="1" y="737"/>
                  </a:lnTo>
                  <a:cubicBezTo>
                    <a:pt x="1" y="861"/>
                    <a:pt x="106" y="976"/>
                    <a:pt x="240" y="976"/>
                  </a:cubicBezTo>
                  <a:lnTo>
                    <a:pt x="1695" y="976"/>
                  </a:lnTo>
                  <a:cubicBezTo>
                    <a:pt x="1829" y="976"/>
                    <a:pt x="1934" y="861"/>
                    <a:pt x="1934" y="727"/>
                  </a:cubicBezTo>
                  <a:lnTo>
                    <a:pt x="1934" y="239"/>
                  </a:lnTo>
                  <a:cubicBezTo>
                    <a:pt x="1934" y="105"/>
                    <a:pt x="1829" y="0"/>
                    <a:pt x="1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Google Shape;13253;p53"/>
            <p:cNvSpPr/>
            <p:nvPr/>
          </p:nvSpPr>
          <p:spPr>
            <a:xfrm>
              <a:off x="2317357" y="3974885"/>
              <a:ext cx="51049" cy="25420"/>
            </a:xfrm>
            <a:custGeom>
              <a:avLst/>
              <a:gdLst/>
              <a:ahLst/>
              <a:cxnLst/>
              <a:rect l="l" t="t" r="r" b="b"/>
              <a:pathLst>
                <a:path w="1944" h="968" extrusionOk="0">
                  <a:moveTo>
                    <a:pt x="240" y="1"/>
                  </a:moveTo>
                  <a:cubicBezTo>
                    <a:pt x="106" y="1"/>
                    <a:pt x="1" y="106"/>
                    <a:pt x="1" y="240"/>
                  </a:cubicBezTo>
                  <a:lnTo>
                    <a:pt x="1" y="728"/>
                  </a:lnTo>
                  <a:cubicBezTo>
                    <a:pt x="1" y="853"/>
                    <a:pt x="106" y="967"/>
                    <a:pt x="240" y="967"/>
                  </a:cubicBezTo>
                  <a:lnTo>
                    <a:pt x="1704" y="967"/>
                  </a:lnTo>
                  <a:cubicBezTo>
                    <a:pt x="1828" y="967"/>
                    <a:pt x="1943" y="853"/>
                    <a:pt x="1943" y="728"/>
                  </a:cubicBezTo>
                  <a:lnTo>
                    <a:pt x="1943" y="240"/>
                  </a:lnTo>
                  <a:cubicBezTo>
                    <a:pt x="1943" y="106"/>
                    <a:pt x="1828" y="1"/>
                    <a:pt x="1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Google Shape;13254;p53"/>
            <p:cNvSpPr/>
            <p:nvPr/>
          </p:nvSpPr>
          <p:spPr>
            <a:xfrm>
              <a:off x="2228152" y="4076932"/>
              <a:ext cx="51023" cy="25393"/>
            </a:xfrm>
            <a:custGeom>
              <a:avLst/>
              <a:gdLst/>
              <a:ahLst/>
              <a:cxnLst/>
              <a:rect l="l" t="t" r="r" b="b"/>
              <a:pathLst>
                <a:path w="1943" h="967" extrusionOk="0">
                  <a:moveTo>
                    <a:pt x="239" y="0"/>
                  </a:moveTo>
                  <a:cubicBezTo>
                    <a:pt x="105" y="0"/>
                    <a:pt x="0" y="106"/>
                    <a:pt x="0" y="240"/>
                  </a:cubicBezTo>
                  <a:lnTo>
                    <a:pt x="0" y="728"/>
                  </a:lnTo>
                  <a:cubicBezTo>
                    <a:pt x="0" y="862"/>
                    <a:pt x="105" y="967"/>
                    <a:pt x="239" y="967"/>
                  </a:cubicBezTo>
                  <a:lnTo>
                    <a:pt x="1704" y="967"/>
                  </a:lnTo>
                  <a:cubicBezTo>
                    <a:pt x="1828" y="967"/>
                    <a:pt x="1943" y="862"/>
                    <a:pt x="1943" y="728"/>
                  </a:cubicBezTo>
                  <a:lnTo>
                    <a:pt x="1943" y="240"/>
                  </a:lnTo>
                  <a:cubicBezTo>
                    <a:pt x="1943" y="106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Google Shape;13255;p53"/>
            <p:cNvSpPr/>
            <p:nvPr/>
          </p:nvSpPr>
          <p:spPr>
            <a:xfrm>
              <a:off x="2317357" y="3923888"/>
              <a:ext cx="51049" cy="25157"/>
            </a:xfrm>
            <a:custGeom>
              <a:avLst/>
              <a:gdLst/>
              <a:ahLst/>
              <a:cxnLst/>
              <a:rect l="l" t="t" r="r" b="b"/>
              <a:pathLst>
                <a:path w="1944" h="958" extrusionOk="0">
                  <a:moveTo>
                    <a:pt x="240" y="0"/>
                  </a:moveTo>
                  <a:cubicBezTo>
                    <a:pt x="106" y="0"/>
                    <a:pt x="1" y="105"/>
                    <a:pt x="1" y="239"/>
                  </a:cubicBezTo>
                  <a:lnTo>
                    <a:pt x="1" y="718"/>
                  </a:lnTo>
                  <a:cubicBezTo>
                    <a:pt x="1" y="852"/>
                    <a:pt x="106" y="957"/>
                    <a:pt x="240" y="957"/>
                  </a:cubicBezTo>
                  <a:lnTo>
                    <a:pt x="1704" y="957"/>
                  </a:lnTo>
                  <a:cubicBezTo>
                    <a:pt x="1828" y="957"/>
                    <a:pt x="1943" y="852"/>
                    <a:pt x="1943" y="718"/>
                  </a:cubicBezTo>
                  <a:lnTo>
                    <a:pt x="1943" y="239"/>
                  </a:lnTo>
                  <a:cubicBezTo>
                    <a:pt x="1943" y="105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Google Shape;13256;p53"/>
            <p:cNvSpPr/>
            <p:nvPr/>
          </p:nvSpPr>
          <p:spPr>
            <a:xfrm>
              <a:off x="2317357" y="4076932"/>
              <a:ext cx="51049" cy="25393"/>
            </a:xfrm>
            <a:custGeom>
              <a:avLst/>
              <a:gdLst/>
              <a:ahLst/>
              <a:cxnLst/>
              <a:rect l="l" t="t" r="r" b="b"/>
              <a:pathLst>
                <a:path w="1944" h="967" extrusionOk="0">
                  <a:moveTo>
                    <a:pt x="240" y="0"/>
                  </a:moveTo>
                  <a:cubicBezTo>
                    <a:pt x="106" y="0"/>
                    <a:pt x="1" y="106"/>
                    <a:pt x="1" y="240"/>
                  </a:cubicBezTo>
                  <a:lnTo>
                    <a:pt x="1" y="728"/>
                  </a:lnTo>
                  <a:cubicBezTo>
                    <a:pt x="1" y="862"/>
                    <a:pt x="106" y="967"/>
                    <a:pt x="240" y="967"/>
                  </a:cubicBezTo>
                  <a:lnTo>
                    <a:pt x="1704" y="967"/>
                  </a:lnTo>
                  <a:cubicBezTo>
                    <a:pt x="1828" y="967"/>
                    <a:pt x="1943" y="862"/>
                    <a:pt x="1943" y="728"/>
                  </a:cubicBezTo>
                  <a:lnTo>
                    <a:pt x="1943" y="240"/>
                  </a:lnTo>
                  <a:cubicBezTo>
                    <a:pt x="1943" y="106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Google Shape;13257;p53"/>
            <p:cNvSpPr/>
            <p:nvPr/>
          </p:nvSpPr>
          <p:spPr>
            <a:xfrm>
              <a:off x="2496057" y="4025672"/>
              <a:ext cx="51023" cy="25656"/>
            </a:xfrm>
            <a:custGeom>
              <a:avLst/>
              <a:gdLst/>
              <a:ahLst/>
              <a:cxnLst/>
              <a:rect l="l" t="t" r="r" b="b"/>
              <a:pathLst>
                <a:path w="1943" h="977" extrusionOk="0">
                  <a:moveTo>
                    <a:pt x="239" y="0"/>
                  </a:moveTo>
                  <a:cubicBezTo>
                    <a:pt x="105" y="0"/>
                    <a:pt x="0" y="105"/>
                    <a:pt x="0" y="239"/>
                  </a:cubicBezTo>
                  <a:lnTo>
                    <a:pt x="0" y="737"/>
                  </a:lnTo>
                  <a:cubicBezTo>
                    <a:pt x="0" y="861"/>
                    <a:pt x="105" y="976"/>
                    <a:pt x="239" y="976"/>
                  </a:cubicBezTo>
                  <a:lnTo>
                    <a:pt x="1704" y="976"/>
                  </a:lnTo>
                  <a:cubicBezTo>
                    <a:pt x="1838" y="976"/>
                    <a:pt x="1943" y="861"/>
                    <a:pt x="1943" y="727"/>
                  </a:cubicBezTo>
                  <a:lnTo>
                    <a:pt x="1943" y="239"/>
                  </a:lnTo>
                  <a:cubicBezTo>
                    <a:pt x="1943" y="105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Google Shape;13258;p53"/>
            <p:cNvSpPr/>
            <p:nvPr/>
          </p:nvSpPr>
          <p:spPr>
            <a:xfrm>
              <a:off x="2496057" y="3923888"/>
              <a:ext cx="51023" cy="25157"/>
            </a:xfrm>
            <a:custGeom>
              <a:avLst/>
              <a:gdLst/>
              <a:ahLst/>
              <a:cxnLst/>
              <a:rect l="l" t="t" r="r" b="b"/>
              <a:pathLst>
                <a:path w="1943" h="958" extrusionOk="0">
                  <a:moveTo>
                    <a:pt x="239" y="0"/>
                  </a:moveTo>
                  <a:cubicBezTo>
                    <a:pt x="105" y="0"/>
                    <a:pt x="0" y="105"/>
                    <a:pt x="0" y="239"/>
                  </a:cubicBezTo>
                  <a:lnTo>
                    <a:pt x="0" y="718"/>
                  </a:lnTo>
                  <a:cubicBezTo>
                    <a:pt x="0" y="852"/>
                    <a:pt x="105" y="957"/>
                    <a:pt x="239" y="957"/>
                  </a:cubicBezTo>
                  <a:lnTo>
                    <a:pt x="1704" y="957"/>
                  </a:lnTo>
                  <a:cubicBezTo>
                    <a:pt x="1828" y="957"/>
                    <a:pt x="1943" y="852"/>
                    <a:pt x="1943" y="718"/>
                  </a:cubicBezTo>
                  <a:lnTo>
                    <a:pt x="1943" y="239"/>
                  </a:lnTo>
                  <a:cubicBezTo>
                    <a:pt x="1943" y="105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Google Shape;13259;p53"/>
            <p:cNvSpPr/>
            <p:nvPr/>
          </p:nvSpPr>
          <p:spPr>
            <a:xfrm>
              <a:off x="2496057" y="4076932"/>
              <a:ext cx="51023" cy="25393"/>
            </a:xfrm>
            <a:custGeom>
              <a:avLst/>
              <a:gdLst/>
              <a:ahLst/>
              <a:cxnLst/>
              <a:rect l="l" t="t" r="r" b="b"/>
              <a:pathLst>
                <a:path w="1943" h="967" extrusionOk="0">
                  <a:moveTo>
                    <a:pt x="239" y="0"/>
                  </a:moveTo>
                  <a:cubicBezTo>
                    <a:pt x="105" y="0"/>
                    <a:pt x="0" y="106"/>
                    <a:pt x="0" y="240"/>
                  </a:cubicBezTo>
                  <a:lnTo>
                    <a:pt x="0" y="728"/>
                  </a:lnTo>
                  <a:cubicBezTo>
                    <a:pt x="0" y="862"/>
                    <a:pt x="105" y="967"/>
                    <a:pt x="239" y="967"/>
                  </a:cubicBezTo>
                  <a:lnTo>
                    <a:pt x="1704" y="967"/>
                  </a:lnTo>
                  <a:cubicBezTo>
                    <a:pt x="1828" y="967"/>
                    <a:pt x="1943" y="862"/>
                    <a:pt x="1943" y="728"/>
                  </a:cubicBezTo>
                  <a:lnTo>
                    <a:pt x="1943" y="240"/>
                  </a:lnTo>
                  <a:cubicBezTo>
                    <a:pt x="1943" y="106"/>
                    <a:pt x="1828" y="0"/>
                    <a:pt x="1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Google Shape;13260;p53"/>
            <p:cNvSpPr/>
            <p:nvPr/>
          </p:nvSpPr>
          <p:spPr>
            <a:xfrm>
              <a:off x="2406825" y="3974885"/>
              <a:ext cx="50787" cy="25420"/>
            </a:xfrm>
            <a:custGeom>
              <a:avLst/>
              <a:gdLst/>
              <a:ahLst/>
              <a:cxnLst/>
              <a:rect l="l" t="t" r="r" b="b"/>
              <a:pathLst>
                <a:path w="1934" h="968" extrusionOk="0">
                  <a:moveTo>
                    <a:pt x="240" y="1"/>
                  </a:moveTo>
                  <a:cubicBezTo>
                    <a:pt x="106" y="1"/>
                    <a:pt x="1" y="106"/>
                    <a:pt x="1" y="240"/>
                  </a:cubicBezTo>
                  <a:lnTo>
                    <a:pt x="1" y="728"/>
                  </a:lnTo>
                  <a:cubicBezTo>
                    <a:pt x="1" y="853"/>
                    <a:pt x="106" y="967"/>
                    <a:pt x="240" y="967"/>
                  </a:cubicBezTo>
                  <a:lnTo>
                    <a:pt x="1695" y="967"/>
                  </a:lnTo>
                  <a:cubicBezTo>
                    <a:pt x="1829" y="967"/>
                    <a:pt x="1934" y="853"/>
                    <a:pt x="1934" y="728"/>
                  </a:cubicBezTo>
                  <a:lnTo>
                    <a:pt x="1934" y="240"/>
                  </a:lnTo>
                  <a:cubicBezTo>
                    <a:pt x="1934" y="106"/>
                    <a:pt x="1829" y="1"/>
                    <a:pt x="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Google Shape;13261;p53"/>
            <p:cNvSpPr/>
            <p:nvPr/>
          </p:nvSpPr>
          <p:spPr>
            <a:xfrm>
              <a:off x="2406825" y="3923888"/>
              <a:ext cx="50787" cy="25157"/>
            </a:xfrm>
            <a:custGeom>
              <a:avLst/>
              <a:gdLst/>
              <a:ahLst/>
              <a:cxnLst/>
              <a:rect l="l" t="t" r="r" b="b"/>
              <a:pathLst>
                <a:path w="1934" h="958" extrusionOk="0">
                  <a:moveTo>
                    <a:pt x="240" y="0"/>
                  </a:moveTo>
                  <a:cubicBezTo>
                    <a:pt x="106" y="0"/>
                    <a:pt x="1" y="105"/>
                    <a:pt x="1" y="239"/>
                  </a:cubicBezTo>
                  <a:lnTo>
                    <a:pt x="1" y="718"/>
                  </a:lnTo>
                  <a:cubicBezTo>
                    <a:pt x="1" y="852"/>
                    <a:pt x="106" y="957"/>
                    <a:pt x="240" y="957"/>
                  </a:cubicBezTo>
                  <a:lnTo>
                    <a:pt x="1695" y="957"/>
                  </a:lnTo>
                  <a:cubicBezTo>
                    <a:pt x="1829" y="957"/>
                    <a:pt x="1934" y="852"/>
                    <a:pt x="1934" y="718"/>
                  </a:cubicBezTo>
                  <a:lnTo>
                    <a:pt x="1934" y="239"/>
                  </a:lnTo>
                  <a:cubicBezTo>
                    <a:pt x="1934" y="105"/>
                    <a:pt x="1829" y="0"/>
                    <a:pt x="1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Google Shape;13262;p53"/>
            <p:cNvSpPr/>
            <p:nvPr/>
          </p:nvSpPr>
          <p:spPr>
            <a:xfrm>
              <a:off x="2496057" y="3974885"/>
              <a:ext cx="51023" cy="25420"/>
            </a:xfrm>
            <a:custGeom>
              <a:avLst/>
              <a:gdLst/>
              <a:ahLst/>
              <a:cxnLst/>
              <a:rect l="l" t="t" r="r" b="b"/>
              <a:pathLst>
                <a:path w="1943" h="968" extrusionOk="0">
                  <a:moveTo>
                    <a:pt x="239" y="1"/>
                  </a:moveTo>
                  <a:cubicBezTo>
                    <a:pt x="105" y="1"/>
                    <a:pt x="0" y="106"/>
                    <a:pt x="0" y="240"/>
                  </a:cubicBezTo>
                  <a:lnTo>
                    <a:pt x="0" y="728"/>
                  </a:lnTo>
                  <a:cubicBezTo>
                    <a:pt x="0" y="853"/>
                    <a:pt x="105" y="967"/>
                    <a:pt x="239" y="967"/>
                  </a:cubicBezTo>
                  <a:lnTo>
                    <a:pt x="1704" y="967"/>
                  </a:lnTo>
                  <a:cubicBezTo>
                    <a:pt x="1828" y="967"/>
                    <a:pt x="1943" y="853"/>
                    <a:pt x="1943" y="728"/>
                  </a:cubicBezTo>
                  <a:lnTo>
                    <a:pt x="1943" y="240"/>
                  </a:lnTo>
                  <a:cubicBezTo>
                    <a:pt x="1943" y="106"/>
                    <a:pt x="1828" y="1"/>
                    <a:pt x="1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Google Shape;13263;p53"/>
            <p:cNvSpPr/>
            <p:nvPr/>
          </p:nvSpPr>
          <p:spPr>
            <a:xfrm>
              <a:off x="2406825" y="4076932"/>
              <a:ext cx="50787" cy="25393"/>
            </a:xfrm>
            <a:custGeom>
              <a:avLst/>
              <a:gdLst/>
              <a:ahLst/>
              <a:cxnLst/>
              <a:rect l="l" t="t" r="r" b="b"/>
              <a:pathLst>
                <a:path w="1934" h="967" extrusionOk="0">
                  <a:moveTo>
                    <a:pt x="240" y="0"/>
                  </a:moveTo>
                  <a:cubicBezTo>
                    <a:pt x="106" y="0"/>
                    <a:pt x="1" y="106"/>
                    <a:pt x="1" y="240"/>
                  </a:cubicBezTo>
                  <a:lnTo>
                    <a:pt x="1" y="728"/>
                  </a:lnTo>
                  <a:cubicBezTo>
                    <a:pt x="1" y="862"/>
                    <a:pt x="106" y="967"/>
                    <a:pt x="240" y="967"/>
                  </a:cubicBezTo>
                  <a:lnTo>
                    <a:pt x="1695" y="967"/>
                  </a:lnTo>
                  <a:cubicBezTo>
                    <a:pt x="1829" y="967"/>
                    <a:pt x="1934" y="862"/>
                    <a:pt x="1934" y="728"/>
                  </a:cubicBezTo>
                  <a:lnTo>
                    <a:pt x="1934" y="240"/>
                  </a:lnTo>
                  <a:cubicBezTo>
                    <a:pt x="1934" y="106"/>
                    <a:pt x="1829" y="0"/>
                    <a:pt x="1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Google Shape;13264;p53"/>
            <p:cNvSpPr/>
            <p:nvPr/>
          </p:nvSpPr>
          <p:spPr>
            <a:xfrm>
              <a:off x="2493168" y="3968137"/>
              <a:ext cx="56538" cy="38445"/>
            </a:xfrm>
            <a:custGeom>
              <a:avLst/>
              <a:gdLst/>
              <a:ahLst/>
              <a:cxnLst/>
              <a:rect l="l" t="t" r="r" b="b"/>
              <a:pathLst>
                <a:path w="2153" h="1464" extrusionOk="0">
                  <a:moveTo>
                    <a:pt x="1806" y="0"/>
                  </a:moveTo>
                  <a:cubicBezTo>
                    <a:pt x="1750" y="0"/>
                    <a:pt x="1692" y="23"/>
                    <a:pt x="1641" y="76"/>
                  </a:cubicBezTo>
                  <a:lnTo>
                    <a:pt x="837" y="880"/>
                  </a:lnTo>
                  <a:lnTo>
                    <a:pt x="522" y="564"/>
                  </a:lnTo>
                  <a:cubicBezTo>
                    <a:pt x="468" y="511"/>
                    <a:pt x="409" y="488"/>
                    <a:pt x="351" y="488"/>
                  </a:cubicBezTo>
                  <a:cubicBezTo>
                    <a:pt x="163" y="488"/>
                    <a:pt x="1" y="732"/>
                    <a:pt x="177" y="909"/>
                  </a:cubicBezTo>
                  <a:lnTo>
                    <a:pt x="665" y="1397"/>
                  </a:lnTo>
                  <a:cubicBezTo>
                    <a:pt x="713" y="1435"/>
                    <a:pt x="770" y="1464"/>
                    <a:pt x="837" y="1464"/>
                  </a:cubicBezTo>
                  <a:cubicBezTo>
                    <a:pt x="904" y="1464"/>
                    <a:pt x="962" y="1435"/>
                    <a:pt x="1010" y="1397"/>
                  </a:cubicBezTo>
                  <a:lnTo>
                    <a:pt x="1976" y="421"/>
                  </a:lnTo>
                  <a:cubicBezTo>
                    <a:pt x="2153" y="244"/>
                    <a:pt x="1991" y="0"/>
                    <a:pt x="1806" y="0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Google Shape;13265;p53"/>
            <p:cNvSpPr/>
            <p:nvPr/>
          </p:nvSpPr>
          <p:spPr>
            <a:xfrm>
              <a:off x="2314495" y="3968137"/>
              <a:ext cx="56590" cy="38445"/>
            </a:xfrm>
            <a:custGeom>
              <a:avLst/>
              <a:gdLst/>
              <a:ahLst/>
              <a:cxnLst/>
              <a:rect l="l" t="t" r="r" b="b"/>
              <a:pathLst>
                <a:path w="2155" h="1464" extrusionOk="0">
                  <a:moveTo>
                    <a:pt x="1810" y="0"/>
                  </a:moveTo>
                  <a:cubicBezTo>
                    <a:pt x="1753" y="0"/>
                    <a:pt x="1694" y="23"/>
                    <a:pt x="1641" y="76"/>
                  </a:cubicBezTo>
                  <a:lnTo>
                    <a:pt x="837" y="880"/>
                  </a:lnTo>
                  <a:lnTo>
                    <a:pt x="521" y="564"/>
                  </a:lnTo>
                  <a:cubicBezTo>
                    <a:pt x="468" y="511"/>
                    <a:pt x="408" y="488"/>
                    <a:pt x="351" y="488"/>
                  </a:cubicBezTo>
                  <a:cubicBezTo>
                    <a:pt x="162" y="488"/>
                    <a:pt x="0" y="732"/>
                    <a:pt x="177" y="909"/>
                  </a:cubicBezTo>
                  <a:lnTo>
                    <a:pt x="665" y="1397"/>
                  </a:lnTo>
                  <a:cubicBezTo>
                    <a:pt x="712" y="1435"/>
                    <a:pt x="770" y="1464"/>
                    <a:pt x="837" y="1464"/>
                  </a:cubicBezTo>
                  <a:cubicBezTo>
                    <a:pt x="904" y="1464"/>
                    <a:pt x="961" y="1435"/>
                    <a:pt x="1009" y="1397"/>
                  </a:cubicBezTo>
                  <a:lnTo>
                    <a:pt x="1985" y="421"/>
                  </a:lnTo>
                  <a:cubicBezTo>
                    <a:pt x="2154" y="244"/>
                    <a:pt x="1996" y="0"/>
                    <a:pt x="1810" y="0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Google Shape;13266;p53"/>
            <p:cNvSpPr/>
            <p:nvPr/>
          </p:nvSpPr>
          <p:spPr>
            <a:xfrm>
              <a:off x="2403963" y="4019160"/>
              <a:ext cx="56538" cy="38445"/>
            </a:xfrm>
            <a:custGeom>
              <a:avLst/>
              <a:gdLst/>
              <a:ahLst/>
              <a:cxnLst/>
              <a:rect l="l" t="t" r="r" b="b"/>
              <a:pathLst>
                <a:path w="2153" h="1464" extrusionOk="0">
                  <a:moveTo>
                    <a:pt x="1801" y="0"/>
                  </a:moveTo>
                  <a:cubicBezTo>
                    <a:pt x="1744" y="0"/>
                    <a:pt x="1685" y="22"/>
                    <a:pt x="1631" y="76"/>
                  </a:cubicBezTo>
                  <a:lnTo>
                    <a:pt x="837" y="880"/>
                  </a:lnTo>
                  <a:lnTo>
                    <a:pt x="521" y="564"/>
                  </a:lnTo>
                  <a:cubicBezTo>
                    <a:pt x="468" y="510"/>
                    <a:pt x="408" y="488"/>
                    <a:pt x="351" y="488"/>
                  </a:cubicBezTo>
                  <a:cubicBezTo>
                    <a:pt x="162" y="488"/>
                    <a:pt x="0" y="732"/>
                    <a:pt x="177" y="908"/>
                  </a:cubicBezTo>
                  <a:lnTo>
                    <a:pt x="665" y="1396"/>
                  </a:lnTo>
                  <a:cubicBezTo>
                    <a:pt x="703" y="1435"/>
                    <a:pt x="770" y="1463"/>
                    <a:pt x="837" y="1463"/>
                  </a:cubicBezTo>
                  <a:cubicBezTo>
                    <a:pt x="894" y="1463"/>
                    <a:pt x="961" y="1444"/>
                    <a:pt x="1000" y="1396"/>
                  </a:cubicBezTo>
                  <a:lnTo>
                    <a:pt x="1976" y="420"/>
                  </a:lnTo>
                  <a:cubicBezTo>
                    <a:pt x="2152" y="244"/>
                    <a:pt x="1990" y="0"/>
                    <a:pt x="1801" y="0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Google Shape;13267;p53"/>
            <p:cNvSpPr/>
            <p:nvPr/>
          </p:nvSpPr>
          <p:spPr>
            <a:xfrm>
              <a:off x="2225263" y="4070157"/>
              <a:ext cx="56538" cy="38471"/>
            </a:xfrm>
            <a:custGeom>
              <a:avLst/>
              <a:gdLst/>
              <a:ahLst/>
              <a:cxnLst/>
              <a:rect l="l" t="t" r="r" b="b"/>
              <a:pathLst>
                <a:path w="2153" h="1465" extrusionOk="0">
                  <a:moveTo>
                    <a:pt x="1802" y="1"/>
                  </a:moveTo>
                  <a:cubicBezTo>
                    <a:pt x="1745" y="1"/>
                    <a:pt x="1685" y="23"/>
                    <a:pt x="1632" y="77"/>
                  </a:cubicBezTo>
                  <a:lnTo>
                    <a:pt x="837" y="880"/>
                  </a:lnTo>
                  <a:lnTo>
                    <a:pt x="522" y="565"/>
                  </a:lnTo>
                  <a:cubicBezTo>
                    <a:pt x="468" y="511"/>
                    <a:pt x="409" y="489"/>
                    <a:pt x="352" y="489"/>
                  </a:cubicBezTo>
                  <a:cubicBezTo>
                    <a:pt x="163" y="489"/>
                    <a:pt x="1" y="733"/>
                    <a:pt x="177" y="909"/>
                  </a:cubicBezTo>
                  <a:lnTo>
                    <a:pt x="665" y="1397"/>
                  </a:lnTo>
                  <a:cubicBezTo>
                    <a:pt x="703" y="1445"/>
                    <a:pt x="770" y="1464"/>
                    <a:pt x="837" y="1464"/>
                  </a:cubicBezTo>
                  <a:cubicBezTo>
                    <a:pt x="895" y="1464"/>
                    <a:pt x="962" y="1445"/>
                    <a:pt x="1000" y="1397"/>
                  </a:cubicBezTo>
                  <a:lnTo>
                    <a:pt x="1976" y="421"/>
                  </a:lnTo>
                  <a:cubicBezTo>
                    <a:pt x="2153" y="245"/>
                    <a:pt x="1991" y="1"/>
                    <a:pt x="1802" y="1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Google Shape;13268;p53"/>
            <p:cNvSpPr/>
            <p:nvPr/>
          </p:nvSpPr>
          <p:spPr>
            <a:xfrm>
              <a:off x="2403963" y="3917113"/>
              <a:ext cx="56538" cy="38445"/>
            </a:xfrm>
            <a:custGeom>
              <a:avLst/>
              <a:gdLst/>
              <a:ahLst/>
              <a:cxnLst/>
              <a:rect l="l" t="t" r="r" b="b"/>
              <a:pathLst>
                <a:path w="2153" h="1464" extrusionOk="0">
                  <a:moveTo>
                    <a:pt x="1801" y="1"/>
                  </a:moveTo>
                  <a:cubicBezTo>
                    <a:pt x="1744" y="1"/>
                    <a:pt x="1685" y="23"/>
                    <a:pt x="1631" y="76"/>
                  </a:cubicBezTo>
                  <a:lnTo>
                    <a:pt x="837" y="880"/>
                  </a:lnTo>
                  <a:lnTo>
                    <a:pt x="521" y="564"/>
                  </a:lnTo>
                  <a:cubicBezTo>
                    <a:pt x="468" y="511"/>
                    <a:pt x="408" y="489"/>
                    <a:pt x="351" y="489"/>
                  </a:cubicBezTo>
                  <a:cubicBezTo>
                    <a:pt x="162" y="489"/>
                    <a:pt x="0" y="733"/>
                    <a:pt x="177" y="909"/>
                  </a:cubicBezTo>
                  <a:lnTo>
                    <a:pt x="665" y="1387"/>
                  </a:lnTo>
                  <a:cubicBezTo>
                    <a:pt x="703" y="1435"/>
                    <a:pt x="770" y="1464"/>
                    <a:pt x="837" y="1464"/>
                  </a:cubicBezTo>
                  <a:cubicBezTo>
                    <a:pt x="894" y="1464"/>
                    <a:pt x="961" y="1435"/>
                    <a:pt x="1000" y="1387"/>
                  </a:cubicBezTo>
                  <a:lnTo>
                    <a:pt x="1976" y="421"/>
                  </a:lnTo>
                  <a:cubicBezTo>
                    <a:pt x="2152" y="244"/>
                    <a:pt x="1990" y="1"/>
                    <a:pt x="1801" y="1"/>
                  </a:cubicBez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/>
              <a:endParaRPr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7" name="Picture 5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419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035041" y="2843391"/>
            <a:ext cx="110997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36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TITULAR: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pt-BR" sz="3600" dirty="0" smtClean="0">
                <a:solidFill>
                  <a:srgbClr val="E7E6E6">
                    <a:lumMod val="25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RG </a:t>
            </a:r>
            <a:r>
              <a:rPr lang="pt-BR" sz="3600" dirty="0">
                <a:solidFill>
                  <a:srgbClr val="E7E6E6">
                    <a:lumMod val="25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e CPF ou CNH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E7E6E6">
                    <a:lumMod val="25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Comprovante de residência com CEP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E7E6E6">
                    <a:lumMod val="25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Comprovante de dados bancários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E7E6E6">
                    <a:lumMod val="25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Contracheque atual.</a:t>
            </a:r>
          </a:p>
          <a:p>
            <a:pPr defTabSz="1371600"/>
            <a:endParaRPr lang="pt-BR" sz="3600" dirty="0">
              <a:solidFill>
                <a:srgbClr val="E7E6E6">
                  <a:lumMod val="25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defTabSz="1371600"/>
            <a:r>
              <a:rPr lang="pt-BR" sz="36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DEPENDENTES </a:t>
            </a:r>
            <a:r>
              <a:rPr lang="pt-BR" sz="3600" b="1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e </a:t>
            </a:r>
            <a:r>
              <a:rPr lang="pt-BR" sz="36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AGREGADOS: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E7E6E6">
                    <a:lumMod val="25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RG e CPF ou CNH, e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E7E6E6">
                    <a:lumMod val="25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Documento oficial, suficiente para comprovação do grau de parentesco com o titular</a:t>
            </a:r>
          </a:p>
        </p:txBody>
      </p:sp>
      <p:pic>
        <p:nvPicPr>
          <p:cNvPr id="12" name="Imagem 11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-1282" r="13809" b="1282"/>
          <a:stretch/>
        </p:blipFill>
        <p:spPr>
          <a:xfrm>
            <a:off x="472621" y="3169961"/>
            <a:ext cx="5020709" cy="5020709"/>
          </a:xfrm>
          <a:prstGeom prst="ellipse">
            <a:avLst/>
          </a:prstGeom>
          <a:ln>
            <a:noFill/>
          </a:ln>
          <a:effectLst>
            <a:outerShdw blurRad="457200" dist="228600" dir="2700000" algn="tl" rotWithShape="0">
              <a:prstClr val="black">
                <a:alpha val="30000"/>
              </a:prstClr>
            </a:outerShdw>
            <a:softEdge rad="0"/>
          </a:effectLst>
        </p:spPr>
      </p:pic>
      <p:sp>
        <p:nvSpPr>
          <p:cNvPr id="13" name="Retângulo 12"/>
          <p:cNvSpPr/>
          <p:nvPr/>
        </p:nvSpPr>
        <p:spPr>
          <a:xfrm>
            <a:off x="838200" y="1104900"/>
            <a:ext cx="16722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0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Documentação Necessária</a:t>
            </a:r>
            <a:endParaRPr lang="pt-BR" sz="6000" b="1" spc="-184" dirty="0" smtClean="0">
              <a:solidFill>
                <a:srgbClr val="00599A"/>
              </a:solidFill>
              <a:latin typeface="Sarabun SemiBold Bold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l="12980" t="21544" r="15861" b="34187"/>
          <a:stretch/>
        </p:blipFill>
        <p:spPr>
          <a:xfrm>
            <a:off x="211258" y="8915400"/>
            <a:ext cx="2771717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r="3922"/>
          <a:stretch/>
        </p:blipFill>
        <p:spPr>
          <a:xfrm>
            <a:off x="864363" y="2761916"/>
            <a:ext cx="4212000" cy="4212000"/>
          </a:xfrm>
          <a:prstGeom prst="ellipse">
            <a:avLst/>
          </a:prstGeom>
          <a:ln>
            <a:noFill/>
          </a:ln>
          <a:effectLst>
            <a:outerShdw blurRad="457200" dist="228600" dir="2700000" algn="tl" rotWithShape="0">
              <a:prstClr val="black">
                <a:alpha val="30000"/>
              </a:prstClr>
            </a:outerShdw>
            <a:softEdge rad="0"/>
          </a:effectLst>
        </p:spPr>
      </p:pic>
      <p:sp>
        <p:nvSpPr>
          <p:cNvPr id="3" name="Retângulo 2"/>
          <p:cNvSpPr/>
          <p:nvPr/>
        </p:nvSpPr>
        <p:spPr>
          <a:xfrm>
            <a:off x="726949" y="7955151"/>
            <a:ext cx="16523360" cy="1989516"/>
          </a:xfrm>
          <a:prstGeom prst="rect">
            <a:avLst/>
          </a:prstGeom>
          <a:solidFill>
            <a:srgbClr val="E2E9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Espaço Reservado para Conteúdo 2"/>
          <p:cNvSpPr>
            <a:spLocks noGrp="1"/>
          </p:cNvSpPr>
          <p:nvPr/>
        </p:nvSpPr>
        <p:spPr>
          <a:xfrm>
            <a:off x="5730625" y="2670728"/>
            <a:ext cx="11475872" cy="362792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800">
              <a:buNone/>
            </a:pPr>
            <a:r>
              <a:rPr lang="pt-BR" sz="33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PRIMEIRA MENSALIDADE: </a:t>
            </a:r>
            <a:r>
              <a:rPr lang="pt-BR" sz="33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gerada após análise de elegibilidade, no prazo de </a:t>
            </a:r>
            <a:r>
              <a:rPr lang="pt-BR" sz="33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10 (dez) a 15 (quinze) dias úteis</a:t>
            </a:r>
            <a:r>
              <a:rPr lang="pt-BR" sz="3300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.</a:t>
            </a:r>
          </a:p>
          <a:p>
            <a:pPr marL="0" indent="0" algn="just" defTabSz="685800">
              <a:buNone/>
            </a:pPr>
            <a:endParaRPr lang="pt-BR" sz="3300" dirty="0">
              <a:solidFill>
                <a:srgbClr val="E7E6E6">
                  <a:lumMod val="25000"/>
                </a:srgbClr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  <a:p>
            <a:pPr marL="0" indent="0" algn="just" defTabSz="685800">
              <a:buNone/>
            </a:pPr>
            <a:r>
              <a:rPr lang="pt-BR" sz="33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Após o deferimento será gerada a cobrança via boleto bancário, com prazo para pagamento de 02 (dois) dias.</a:t>
            </a:r>
          </a:p>
          <a:p>
            <a:pPr marL="0" indent="0" algn="just" defTabSz="685800">
              <a:buNone/>
            </a:pPr>
            <a:endParaRPr lang="pt-BR" sz="3300" dirty="0">
              <a:solidFill>
                <a:prstClr val="black"/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  <a:p>
            <a:pPr marL="0" indent="0" algn="ctr" defTabSz="933450">
              <a:spcBef>
                <a:spcPct val="0"/>
              </a:spcBef>
              <a:spcAft>
                <a:spcPct val="35000"/>
              </a:spcAft>
              <a:buNone/>
            </a:pPr>
            <a:endParaRPr lang="pt-BR" sz="3300" b="1" dirty="0">
              <a:solidFill>
                <a:prstClr val="black"/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848412" y="7293261"/>
            <a:ext cx="6125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33450">
              <a:spcBef>
                <a:spcPct val="0"/>
              </a:spcBef>
              <a:spcAft>
                <a:spcPct val="35000"/>
              </a:spcAft>
            </a:pPr>
            <a:r>
              <a:rPr lang="pt-BR" sz="32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MODALIDADES DE PAGAMENTO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435500" y="7763127"/>
            <a:ext cx="3673932" cy="21815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26670" rIns="149352" bIns="2667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7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Débito em Conta</a:t>
            </a:r>
            <a:r>
              <a:rPr lang="pt-BR" sz="2700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 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Banco do Brasil (vencimento no 2º dia útil de cada mês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)</a:t>
            </a:r>
            <a:r>
              <a:rPr lang="ar-SA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Arial" panose="020B0604020202020204" pitchFamily="34" charset="0"/>
              </a:rPr>
              <a:t>‏</a:t>
            </a:r>
            <a:r>
              <a:rPr lang="pt-BR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066683" y="7843487"/>
            <a:ext cx="4081482" cy="20161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26670" rIns="149352" bIns="2667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7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Débito em Conta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7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</a:t>
            </a:r>
            <a:r>
              <a:rPr lang="pt-BR" sz="2700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</a:t>
            </a:r>
            <a:r>
              <a:rPr lang="pt-BR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Caixa Econômica Federal (vencimento no 2º dia útil de cada mês</a:t>
            </a: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)</a:t>
            </a:r>
            <a:r>
              <a:rPr lang="ar-SA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Arial" panose="020B0604020202020204" pitchFamily="34" charset="0"/>
              </a:rPr>
              <a:t>‏</a:t>
            </a:r>
            <a:r>
              <a:rPr lang="pt-BR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3179353" y="7639326"/>
            <a:ext cx="3602888" cy="21544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26670" rIns="149352" bIns="26670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700" b="1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Boleto Bancário</a:t>
            </a:r>
            <a:r>
              <a:rPr lang="pt-BR" sz="2700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700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</a:t>
            </a:r>
            <a:r>
              <a:rPr lang="pt-BR" sz="24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Vencimento no dia 10 do mês vigente.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465187" y="9799275"/>
            <a:ext cx="1207008" cy="150876"/>
          </a:xfrm>
          <a:prstGeom prst="rect">
            <a:avLst/>
          </a:prstGeom>
          <a:solidFill>
            <a:srgbClr val="005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8503920" y="9793791"/>
            <a:ext cx="1207008" cy="150876"/>
          </a:xfrm>
          <a:prstGeom prst="rect">
            <a:avLst/>
          </a:prstGeom>
          <a:solidFill>
            <a:srgbClr val="005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14494463" y="9810255"/>
            <a:ext cx="1207008" cy="150876"/>
          </a:xfrm>
          <a:prstGeom prst="rect">
            <a:avLst/>
          </a:prstGeom>
          <a:solidFill>
            <a:srgbClr val="005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838200" y="1028700"/>
            <a:ext cx="16722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0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Formas de Pagamento</a:t>
            </a:r>
            <a:endParaRPr lang="pt-BR" sz="6000" b="1" spc="-184" dirty="0" smtClean="0">
              <a:solidFill>
                <a:srgbClr val="00599A"/>
              </a:solidFill>
              <a:latin typeface="Sarabun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61067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2" grpId="0"/>
      <p:bldP spid="14" grpId="0"/>
      <p:bldP spid="15" grpId="0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 flipV="1">
            <a:off x="472621" y="6539423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Agrupar 16"/>
          <p:cNvGrpSpPr/>
          <p:nvPr/>
        </p:nvGrpSpPr>
        <p:grpSpPr>
          <a:xfrm>
            <a:off x="4360150" y="2256344"/>
            <a:ext cx="9616982" cy="7962077"/>
            <a:chOff x="3797207" y="1504229"/>
            <a:chExt cx="6411321" cy="5308051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9368" y="1753458"/>
              <a:ext cx="5488745" cy="3442655"/>
            </a:xfrm>
            <a:prstGeom prst="rect">
              <a:avLst/>
            </a:prstGeom>
          </p:spPr>
        </p:pic>
        <p:pic>
          <p:nvPicPr>
            <p:cNvPr id="19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207" y="1504229"/>
              <a:ext cx="6411321" cy="5308051"/>
            </a:xfrm>
            <a:prstGeom prst="rect">
              <a:avLst/>
            </a:prstGeom>
          </p:spPr>
        </p:pic>
      </p:grpSp>
      <p:cxnSp>
        <p:nvCxnSpPr>
          <p:cNvPr id="20" name="Conector reto 19"/>
          <p:cNvCxnSpPr>
            <a:stCxn id="22" idx="3"/>
            <a:endCxn id="21" idx="1"/>
          </p:cNvCxnSpPr>
          <p:nvPr/>
        </p:nvCxnSpPr>
        <p:spPr>
          <a:xfrm flipV="1">
            <a:off x="4114800" y="3042271"/>
            <a:ext cx="3505200" cy="1819412"/>
          </a:xfrm>
          <a:prstGeom prst="line">
            <a:avLst/>
          </a:prstGeom>
          <a:ln w="15875">
            <a:solidFill>
              <a:srgbClr val="1899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Arredondado 20"/>
          <p:cNvSpPr/>
          <p:nvPr/>
        </p:nvSpPr>
        <p:spPr>
          <a:xfrm>
            <a:off x="7620000" y="2867249"/>
            <a:ext cx="909866" cy="350043"/>
          </a:xfrm>
          <a:prstGeom prst="roundRect">
            <a:avLst/>
          </a:prstGeom>
          <a:noFill/>
          <a:ln w="12700">
            <a:solidFill>
              <a:srgbClr val="1899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noFill/>
              <a:latin typeface="Calibri" panose="020F0502020204030204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2"/>
          <a:srcRect l="31155" t="5398" r="58340" b="88860"/>
          <a:stretch/>
        </p:blipFill>
        <p:spPr>
          <a:xfrm>
            <a:off x="717140" y="4427465"/>
            <a:ext cx="3397660" cy="868435"/>
          </a:xfrm>
          <a:prstGeom prst="roundRect">
            <a:avLst/>
          </a:prstGeom>
          <a:ln>
            <a:solidFill>
              <a:srgbClr val="1899DD"/>
            </a:solidFill>
          </a:ln>
        </p:spPr>
      </p:pic>
      <p:sp>
        <p:nvSpPr>
          <p:cNvPr id="16" name="Retângulo 15"/>
          <p:cNvSpPr/>
          <p:nvPr/>
        </p:nvSpPr>
        <p:spPr>
          <a:xfrm>
            <a:off x="838200" y="1028700"/>
            <a:ext cx="16722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0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Acessos dos Beneficiários – Site</a:t>
            </a:r>
            <a:endParaRPr lang="pt-BR" sz="6000" b="1" spc="-184" dirty="0" smtClean="0">
              <a:solidFill>
                <a:srgbClr val="00599A"/>
              </a:solidFill>
              <a:latin typeface="Sarabun SemiBold Bold"/>
            </a:endParaRP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l="12980" t="21544" r="15861" b="34187"/>
          <a:stretch/>
        </p:blipFill>
        <p:spPr>
          <a:xfrm>
            <a:off x="211258" y="8915400"/>
            <a:ext cx="2771717" cy="1295400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098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7848600" y="3135782"/>
            <a:ext cx="9422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pt-BR" sz="32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No </a:t>
            </a:r>
            <a:r>
              <a:rPr lang="pt-BR" sz="3200" dirty="0" smtClean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aplicativo e site </a:t>
            </a:r>
            <a:r>
              <a:rPr lang="pt-BR" sz="3200" dirty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da Assefaz, o titular e seu grupo familiar, terão acesso de forma prática e rápida </a:t>
            </a:r>
            <a:r>
              <a:rPr lang="pt-BR" sz="3200" dirty="0" smtClean="0">
                <a:solidFill>
                  <a:srgbClr val="E7E6E6">
                    <a:lumMod val="25000"/>
                  </a:srgb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à vários serviços:</a:t>
            </a:r>
            <a:endParaRPr lang="pt-BR" sz="3200" dirty="0">
              <a:solidFill>
                <a:srgbClr val="E7E6E6">
                  <a:lumMod val="25000"/>
                </a:srgbClr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30" y="1726629"/>
            <a:ext cx="6613770" cy="8560371"/>
          </a:xfrm>
          <a:prstGeom prst="rect">
            <a:avLst/>
          </a:prstGeom>
          <a:effectLst>
            <a:outerShdw blurRad="457200" dist="2286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838200" y="1028700"/>
            <a:ext cx="16722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0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Acessos dos Beneficiários – Aplicativo Mobile</a:t>
            </a:r>
            <a:endParaRPr lang="pt-BR" sz="6000" b="1" spc="-184" dirty="0" smtClean="0">
              <a:solidFill>
                <a:srgbClr val="00599A"/>
              </a:solidFill>
              <a:latin typeface="Sarabun SemiBold Bold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334395" y="5760130"/>
            <a:ext cx="94228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3000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Cartão Virtual (Saúde e Social)</a:t>
            </a:r>
            <a:endParaRPr lang="pt-BR" sz="3000" dirty="0">
              <a:solidFill>
                <a:srgbClr val="00599A"/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  <a:p>
            <a:pPr defTabSz="1371600"/>
            <a:r>
              <a:rPr lang="pt-BR" sz="3000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Telemedicina</a:t>
            </a:r>
          </a:p>
          <a:p>
            <a:pPr defTabSz="1371600"/>
            <a:r>
              <a:rPr lang="pt-BR" sz="3000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 Rede </a:t>
            </a:r>
            <a:r>
              <a:rPr lang="pt-BR" sz="3000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Credenciada</a:t>
            </a:r>
          </a:p>
          <a:p>
            <a:pPr defTabSz="1371600"/>
            <a:r>
              <a:rPr lang="pt-BR" sz="3000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  Boletos</a:t>
            </a:r>
            <a:endParaRPr lang="pt-BR" sz="3000" dirty="0">
              <a:solidFill>
                <a:srgbClr val="00599A"/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  <a:p>
            <a:pPr defTabSz="1371600"/>
            <a:r>
              <a:rPr lang="pt-BR" sz="3000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   Notícias</a:t>
            </a:r>
            <a:endParaRPr lang="pt-BR" sz="3000" dirty="0">
              <a:solidFill>
                <a:srgbClr val="00599A"/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  <a:p>
            <a:pPr defTabSz="1371600"/>
            <a:r>
              <a:rPr lang="pt-BR" sz="3000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     Declaração </a:t>
            </a:r>
            <a:r>
              <a:rPr lang="pt-BR" sz="3000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de Imposto de Renda</a:t>
            </a:r>
          </a:p>
          <a:p>
            <a:pPr defTabSz="1371600"/>
            <a:r>
              <a:rPr lang="pt-BR" sz="3000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      Utilização </a:t>
            </a:r>
            <a:r>
              <a:rPr lang="pt-BR" sz="3000" dirty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do plano</a:t>
            </a:r>
          </a:p>
          <a:p>
            <a:pPr defTabSz="1371600"/>
            <a:r>
              <a:rPr lang="pt-BR" sz="3000" dirty="0" smtClean="0">
                <a:solidFill>
                  <a:srgbClr val="0059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          Entre outros</a:t>
            </a:r>
            <a:endParaRPr lang="pt-BR" sz="3000" dirty="0">
              <a:solidFill>
                <a:srgbClr val="00599A"/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l="12980" t="21544" r="15861" b="34187"/>
          <a:stretch/>
        </p:blipFill>
        <p:spPr>
          <a:xfrm>
            <a:off x="211258" y="8915400"/>
            <a:ext cx="2771717" cy="12954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18694" b="27232"/>
          <a:stretch/>
        </p:blipFill>
        <p:spPr>
          <a:xfrm>
            <a:off x="14724020" y="8839200"/>
            <a:ext cx="356398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2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aixaDeTexto 39"/>
          <p:cNvSpPr txBox="1"/>
          <p:nvPr/>
        </p:nvSpPr>
        <p:spPr>
          <a:xfrm>
            <a:off x="162385" y="9798359"/>
            <a:ext cx="1585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pt-BR" b="1" dirty="0" smtClean="0">
                <a:solidFill>
                  <a:prstClr val="white">
                    <a:lumMod val="65000"/>
                  </a:prst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*EXISTE DIFERENÇAS ENTRE A REDE DOS PLANOS.  </a:t>
            </a:r>
            <a:r>
              <a:rPr lang="pt-BR" b="1" dirty="0">
                <a:solidFill>
                  <a:prstClr val="white">
                    <a:lumMod val="65000"/>
                  </a:prst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A </a:t>
            </a:r>
            <a:r>
              <a:rPr lang="pt-BR" b="1" dirty="0" smtClean="0">
                <a:solidFill>
                  <a:prstClr val="white">
                    <a:lumMod val="65000"/>
                  </a:prst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ROL COMPLETO DE CADA </a:t>
            </a:r>
            <a:r>
              <a:rPr lang="pt-BR" b="1" dirty="0">
                <a:solidFill>
                  <a:prstClr val="white">
                    <a:lumMod val="65000"/>
                  </a:prstClr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PLANO ESTÁ DISPONÍVEL NOS CANAIS DE ATENDIMENTO DA ASSEFAZ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82363"/>
            <a:ext cx="14875311" cy="8444974"/>
          </a:xfrm>
          <a:prstGeom prst="rect">
            <a:avLst/>
          </a:prstGeom>
        </p:spPr>
      </p:pic>
      <p:sp>
        <p:nvSpPr>
          <p:cNvPr id="42" name="Retângulo 41"/>
          <p:cNvSpPr/>
          <p:nvPr/>
        </p:nvSpPr>
        <p:spPr>
          <a:xfrm>
            <a:off x="685800" y="266700"/>
            <a:ext cx="16722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0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Principais Prestadores em PERNAMBUCO</a:t>
            </a:r>
            <a:endParaRPr lang="pt-BR" sz="6000" b="1" spc="-184" dirty="0" smtClean="0">
              <a:solidFill>
                <a:srgbClr val="00599A"/>
              </a:solidFill>
              <a:latin typeface="Sarabun Semi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885742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813" t="6939" r="20266" b="693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90898" y="7564170"/>
            <a:ext cx="9134356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4"/>
              </a:lnSpc>
            </a:pPr>
            <a:r>
              <a:rPr lang="en-US" sz="5895" spc="-184" dirty="0">
                <a:solidFill>
                  <a:srgbClr val="3B3838"/>
                </a:solidFill>
                <a:latin typeface="Sarabun SemiBold Bold"/>
              </a:rPr>
              <a:t>CONVÊNIO </a:t>
            </a:r>
            <a:r>
              <a:rPr lang="en-US" sz="5895" spc="-184" dirty="0" smtClean="0">
                <a:solidFill>
                  <a:srgbClr val="3B3838"/>
                </a:solidFill>
                <a:latin typeface="Sarabun SemiBold Bold"/>
              </a:rPr>
              <a:t>COM A UNIÃO</a:t>
            </a:r>
            <a:endParaRPr lang="en-US" sz="5895" spc="-184" dirty="0">
              <a:solidFill>
                <a:srgbClr val="3B3838"/>
              </a:solidFill>
              <a:latin typeface="Sarabun SemiBold Bold"/>
            </a:endParaRPr>
          </a:p>
          <a:p>
            <a:pPr>
              <a:lnSpc>
                <a:spcPts val="8843"/>
              </a:lnSpc>
            </a:pPr>
            <a:r>
              <a:rPr lang="en-US" sz="7369" spc="-184" dirty="0">
                <a:solidFill>
                  <a:srgbClr val="005A9A"/>
                </a:solidFill>
                <a:latin typeface="Sarabun SemiBold Bold"/>
              </a:rPr>
              <a:t>EXECUTIVO FEDERAL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71607"/>
            <a:ext cx="7487790" cy="105976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-202919"/>
            <a:ext cx="7467600" cy="105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to 11"/>
          <p:cNvCxnSpPr/>
          <p:nvPr/>
        </p:nvCxnSpPr>
        <p:spPr>
          <a:xfrm flipV="1">
            <a:off x="472619" y="5249863"/>
            <a:ext cx="17172000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/>
          <p:nvPr/>
        </p:nvGrpSpPr>
        <p:grpSpPr>
          <a:xfrm>
            <a:off x="686004" y="3132287"/>
            <a:ext cx="16896555" cy="6406719"/>
            <a:chOff x="615616" y="2052204"/>
            <a:chExt cx="11264370" cy="4271146"/>
          </a:xfrm>
        </p:grpSpPr>
        <p:grpSp>
          <p:nvGrpSpPr>
            <p:cNvPr id="9" name="Agrupar 8"/>
            <p:cNvGrpSpPr/>
            <p:nvPr/>
          </p:nvGrpSpPr>
          <p:grpSpPr>
            <a:xfrm>
              <a:off x="753558" y="2052204"/>
              <a:ext cx="10969269" cy="3194652"/>
              <a:chOff x="218986" y="2259530"/>
              <a:chExt cx="11537553" cy="3360157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51008" y="2259530"/>
                <a:ext cx="5005531" cy="3360157"/>
              </a:xfrm>
              <a:prstGeom prst="rect">
                <a:avLst/>
              </a:prstGeom>
            </p:spPr>
          </p:pic>
          <p:pic>
            <p:nvPicPr>
              <p:cNvPr id="3" name="Imagem 2"/>
              <p:cNvPicPr>
                <a:picLocks noChangeAspect="1"/>
              </p:cNvPicPr>
              <p:nvPr/>
            </p:nvPicPr>
            <p:blipFill rotWithShape="1">
              <a:blip r:embed="rId3"/>
              <a:srcRect l="4282" t="9458" r="2233" b="12371"/>
              <a:stretch/>
            </p:blipFill>
            <p:spPr>
              <a:xfrm>
                <a:off x="218986" y="2889904"/>
                <a:ext cx="6528426" cy="1956924"/>
              </a:xfrm>
              <a:prstGeom prst="rect">
                <a:avLst/>
              </a:prstGeom>
            </p:spPr>
          </p:pic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616" y="5369012"/>
              <a:ext cx="11264370" cy="954338"/>
            </a:xfrm>
            <a:prstGeom prst="rect">
              <a:avLst/>
            </a:prstGeom>
          </p:spPr>
        </p:pic>
      </p:grpSp>
      <p:sp>
        <p:nvSpPr>
          <p:cNvPr id="14" name="Retângulo 13"/>
          <p:cNvSpPr/>
          <p:nvPr/>
        </p:nvSpPr>
        <p:spPr>
          <a:xfrm>
            <a:off x="838200" y="1028700"/>
            <a:ext cx="167228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pt-BR" sz="6000" b="1" spc="-184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Fale Conosco!</a:t>
            </a:r>
            <a:endParaRPr lang="pt-BR" sz="6000" b="1" spc="-184" dirty="0" smtClean="0">
              <a:solidFill>
                <a:srgbClr val="00599A"/>
              </a:solidFill>
              <a:latin typeface="Sarabun SemiBold Bold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71271" y="5753100"/>
            <a:ext cx="4424729" cy="795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671271" y="5760426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rgbClr val="0D61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(81)  </a:t>
            </a:r>
            <a:r>
              <a:rPr lang="pt-BR" sz="4400" dirty="0" smtClean="0">
                <a:solidFill>
                  <a:srgbClr val="0D619A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9 9163-6617</a:t>
            </a:r>
            <a:endParaRPr lang="pt-BR" sz="4400" dirty="0">
              <a:solidFill>
                <a:srgbClr val="0D619A"/>
              </a:solidFill>
              <a:latin typeface="Sarabun SemiBold Bold" panose="020B0604020202020204" charset="-34"/>
              <a:cs typeface="Sarabun SemiBold Bold" panose="020B0604020202020204" charset="-3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049000" y="3119308"/>
            <a:ext cx="4419600" cy="748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1049000" y="3133171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D6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GERENCIA REGIONAL RECIFE</a:t>
            </a:r>
          </a:p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Avenida Rio Branco, 76 – Recife  Antigo – PE – Fone: 2102.1900</a:t>
            </a:r>
            <a:endParaRPr lang="pt-B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570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4131858"/>
            <a:ext cx="18287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pt-BR" sz="7200" b="1" dirty="0">
                <a:solidFill>
                  <a:prstClr val="white"/>
                </a:solidFill>
                <a:latin typeface="Sarabun SemiBold Bold" panose="020B0604020202020204" charset="-34"/>
                <a:cs typeface="Sarabun SemiBold Bold" panose="020B0604020202020204" charset="-34"/>
              </a:rPr>
              <a:t>Agradecemos sua participação!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633" b="658"/>
          <a:stretch>
            <a:fillRect/>
          </a:stretch>
        </p:blipFill>
        <p:spPr>
          <a:xfrm>
            <a:off x="8208396" y="6134100"/>
            <a:ext cx="2669036" cy="26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to 15"/>
          <p:cNvCxnSpPr/>
          <p:nvPr/>
        </p:nvCxnSpPr>
        <p:spPr>
          <a:xfrm flipV="1">
            <a:off x="348019" y="5957239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2160312" y="6702923"/>
            <a:ext cx="7287903" cy="228600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38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Possibilidade de adesão aos </a:t>
            </a:r>
            <a:r>
              <a:rPr lang="pt-BR" sz="38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servidores</a:t>
            </a:r>
            <a:r>
              <a:rPr lang="pt-BR" sz="38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 </a:t>
            </a:r>
            <a:r>
              <a:rPr lang="pt-BR" sz="38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ativos</a:t>
            </a:r>
            <a:r>
              <a:rPr lang="pt-BR" sz="3800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, </a:t>
            </a:r>
            <a:r>
              <a:rPr lang="pt-BR" sz="3800" spc="-18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aposentados </a:t>
            </a:r>
            <a:r>
              <a:rPr lang="pt-BR" sz="38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</a:t>
            </a:r>
            <a:r>
              <a:rPr lang="pt-BR" sz="3800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pensionistas</a:t>
            </a:r>
            <a:r>
              <a:rPr lang="pt-BR" sz="3800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 Bold"/>
              </a:rPr>
              <a:t>,</a:t>
            </a:r>
            <a:r>
              <a:rPr lang="pt-BR" sz="3800" spc="-184" dirty="0">
                <a:solidFill>
                  <a:srgbClr val="3B3838"/>
                </a:solidFill>
                <a:latin typeface="Sarabun SemiBold Bold"/>
              </a:rPr>
              <a:t> </a:t>
            </a:r>
            <a:r>
              <a:rPr lang="pt-BR" sz="38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bem como o </a:t>
            </a:r>
            <a:r>
              <a:rPr lang="pt-BR" sz="3800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grupo familiar definido</a:t>
            </a:r>
          </a:p>
          <a:p>
            <a:pPr algn="just" defTabSz="1371600">
              <a:spcBef>
                <a:spcPts val="1500"/>
              </a:spcBef>
            </a:pPr>
            <a:endParaRPr lang="pt-BR" sz="38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1237086" y="2607954"/>
            <a:ext cx="9134356" cy="3103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4800" spc="-184" dirty="0" smtClean="0">
                <a:solidFill>
                  <a:srgbClr val="3B3838"/>
                </a:solidFill>
                <a:latin typeface="Sarabun SemiBold Bold"/>
              </a:rPr>
              <a:t>NOVO CONVÊNIO</a:t>
            </a:r>
            <a:endParaRPr lang="en-US" sz="4800" spc="-184" dirty="0">
              <a:solidFill>
                <a:srgbClr val="3B3838"/>
              </a:solidFill>
              <a:latin typeface="Sarabun SemiBold Bold"/>
            </a:endParaRPr>
          </a:p>
          <a:p>
            <a:pPr algn="r"/>
            <a:r>
              <a:rPr lang="en-US" sz="7369" spc="-184" dirty="0" smtClean="0">
                <a:solidFill>
                  <a:srgbClr val="005A9A"/>
                </a:solidFill>
                <a:latin typeface="Sarabun SemiBold Bold"/>
              </a:rPr>
              <a:t>CELEBRADO COM A </a:t>
            </a:r>
            <a:r>
              <a:rPr lang="en-US" sz="8000" spc="-184" dirty="0" smtClean="0">
                <a:solidFill>
                  <a:srgbClr val="005A9A"/>
                </a:solidFill>
                <a:latin typeface="Sarabun SemiBold Bold"/>
              </a:rPr>
              <a:t>UNIÃO</a:t>
            </a:r>
            <a:endParaRPr lang="en-US" sz="8000" spc="-184" dirty="0">
              <a:solidFill>
                <a:srgbClr val="005A9A"/>
              </a:solidFill>
              <a:latin typeface="Sarabun SemiBold Bold"/>
            </a:endParaRPr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0" b="100000" l="9960" r="52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4" r="47131"/>
          <a:stretch/>
        </p:blipFill>
        <p:spPr>
          <a:xfrm>
            <a:off x="9753600" y="0"/>
            <a:ext cx="6800988" cy="10287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426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V="1">
            <a:off x="14173515" y="64572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ço Reservado para Conteúdo 2"/>
          <p:cNvSpPr txBox="1">
            <a:spLocks/>
          </p:cNvSpPr>
          <p:nvPr/>
        </p:nvSpPr>
        <p:spPr>
          <a:xfrm>
            <a:off x="8610600" y="1679791"/>
            <a:ext cx="7927848" cy="479478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  <a:tabLst>
                <a:tab pos="8477250" algn="l"/>
              </a:tabLst>
            </a:pPr>
            <a:r>
              <a:rPr lang="pt-BR" sz="40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 Fundação Assefaz é registrada na ANS, como uma </a:t>
            </a:r>
            <a:r>
              <a:rPr lang="pt-BR" sz="4000" spc="-184" dirty="0">
                <a:solidFill>
                  <a:srgbClr val="00599A"/>
                </a:solidFill>
                <a:latin typeface="Sarabun SemiBold Bold"/>
              </a:rPr>
              <a:t>operadora de autogestão,</a:t>
            </a:r>
            <a:r>
              <a:rPr lang="pt-BR" sz="4000" dirty="0">
                <a:solidFill>
                  <a:srgbClr val="E7E6E6">
                    <a:lumMod val="25000"/>
                  </a:srgb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pt-BR" sz="40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desse modo, oferecemos os melhores planos, com preços mais acessíveis, por sermos uma entidade</a:t>
            </a:r>
            <a:r>
              <a:rPr lang="pt-BR" sz="4000" spc="-184" dirty="0">
                <a:solidFill>
                  <a:schemeClr val="tx1">
                    <a:lumMod val="65000"/>
                    <a:lumOff val="3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 </a:t>
            </a:r>
            <a:r>
              <a:rPr lang="pt-BR" sz="4000" spc="-184" dirty="0">
                <a:solidFill>
                  <a:srgbClr val="00599A"/>
                </a:solidFill>
                <a:latin typeface="Sarabun SemiBold Bold"/>
              </a:rPr>
              <a:t>sem fins lucrativos</a:t>
            </a:r>
            <a:r>
              <a:rPr lang="pt-BR" sz="4000" spc="-184" dirty="0" smtClean="0">
                <a:solidFill>
                  <a:srgbClr val="00599A"/>
                </a:solidFill>
                <a:latin typeface="Sarabun SemiBold Bold"/>
              </a:rPr>
              <a:t>.</a:t>
            </a:r>
            <a:endParaRPr lang="pt-BR" sz="4000" spc="-184" dirty="0">
              <a:solidFill>
                <a:srgbClr val="00599A"/>
              </a:solidFill>
              <a:latin typeface="Sarabun SemiBold Bold"/>
            </a:endParaRPr>
          </a:p>
        </p:txBody>
      </p:sp>
      <p:sp>
        <p:nvSpPr>
          <p:cNvPr id="9" name="Retângulo 8"/>
          <p:cNvSpPr/>
          <p:nvPr/>
        </p:nvSpPr>
        <p:spPr>
          <a:xfrm rot="18918146">
            <a:off x="15574411" y="8521011"/>
            <a:ext cx="5427179" cy="1602378"/>
          </a:xfrm>
          <a:prstGeom prst="rect">
            <a:avLst/>
          </a:prstGeom>
          <a:gradFill flip="none" rotWithShape="1">
            <a:gsLst>
              <a:gs pos="0">
                <a:srgbClr val="00599A">
                  <a:shade val="30000"/>
                  <a:satMod val="115000"/>
                </a:srgbClr>
              </a:gs>
              <a:gs pos="50000">
                <a:srgbClr val="00599A">
                  <a:shade val="67500"/>
                  <a:satMod val="115000"/>
                </a:srgbClr>
              </a:gs>
              <a:gs pos="100000">
                <a:srgbClr val="00599A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alibri" panose="020F0502020204030204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54" y="1960422"/>
            <a:ext cx="6322146" cy="6301071"/>
          </a:xfrm>
          <a:prstGeom prst="round2Diag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0591800" y="5600700"/>
            <a:ext cx="7927848" cy="330888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>
              <a:spcBef>
                <a:spcPts val="1500"/>
              </a:spcBef>
              <a:tabLst>
                <a:tab pos="8477250" algn="l"/>
              </a:tabLst>
            </a:pPr>
            <a:r>
              <a:rPr lang="pt-BR" sz="4000" spc="-184" dirty="0" smtClean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Temos </a:t>
            </a:r>
            <a:r>
              <a:rPr lang="pt-BR" sz="40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como principal meta a </a:t>
            </a:r>
            <a:r>
              <a:rPr lang="pt-BR" sz="4000" spc="-184" dirty="0">
                <a:solidFill>
                  <a:srgbClr val="00599A"/>
                </a:solidFill>
                <a:latin typeface="Sarabun SemiBold Bold"/>
              </a:rPr>
              <a:t>assistência médica, odontológica, farmacêutica e social, </a:t>
            </a:r>
            <a:r>
              <a:rPr lang="pt-BR" sz="4000" spc="-184" dirty="0">
                <a:solidFill>
                  <a:schemeClr val="bg1">
                    <a:lumMod val="65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por meio de planos de saúde, além de outros benefícios.</a:t>
            </a:r>
          </a:p>
        </p:txBody>
      </p:sp>
    </p:spTree>
    <p:extLst>
      <p:ext uri="{BB962C8B-B14F-4D97-AF65-F5344CB8AC3E}">
        <p14:creationId xmlns:p14="http://schemas.microsoft.com/office/powerpoint/2010/main" val="19005367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>
          <a:xfrm flipV="1">
            <a:off x="327547" y="6612341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V="1">
            <a:off x="14173515" y="64572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ço Reservado para Conteúdo 2"/>
          <p:cNvSpPr txBox="1">
            <a:spLocks/>
          </p:cNvSpPr>
          <p:nvPr/>
        </p:nvSpPr>
        <p:spPr>
          <a:xfrm>
            <a:off x="-6927" y="4545156"/>
            <a:ext cx="9322735" cy="168309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60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AMPLA REDE HOSPITALAR  CREDENCIADA</a:t>
            </a:r>
          </a:p>
          <a:p>
            <a:pPr algn="just" defTabSz="1371600">
              <a:spcBef>
                <a:spcPts val="1500"/>
              </a:spcBef>
            </a:pPr>
            <a:endParaRPr lang="pt-BR" sz="28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tângulo 50"/>
          <p:cNvSpPr/>
          <p:nvPr/>
        </p:nvSpPr>
        <p:spPr>
          <a:xfrm rot="18918146">
            <a:off x="15574411" y="8521011"/>
            <a:ext cx="5427179" cy="1602378"/>
          </a:xfrm>
          <a:prstGeom prst="rect">
            <a:avLst/>
          </a:prstGeom>
          <a:gradFill flip="none" rotWithShape="1">
            <a:gsLst>
              <a:gs pos="0">
                <a:srgbClr val="00599A">
                  <a:shade val="30000"/>
                  <a:satMod val="115000"/>
                </a:srgbClr>
              </a:gs>
              <a:gs pos="50000">
                <a:srgbClr val="00599A">
                  <a:shade val="67500"/>
                  <a:satMod val="115000"/>
                </a:srgbClr>
              </a:gs>
              <a:gs pos="100000">
                <a:srgbClr val="00599A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alibri" panose="020F0502020204030204"/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957691" y="7340519"/>
            <a:ext cx="8032240" cy="12633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3600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Mais </a:t>
            </a:r>
            <a:r>
              <a:rPr lang="pt-BR" sz="3600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de 7.000 </a:t>
            </a:r>
            <a:r>
              <a:rPr lang="pt-BR" sz="3600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prestadores entre Hospitais</a:t>
            </a:r>
            <a:r>
              <a:rPr lang="pt-BR" sz="3600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, </a:t>
            </a:r>
            <a:r>
              <a:rPr lang="pt-BR" sz="3600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Clínicas, Laboratórios </a:t>
            </a:r>
            <a:r>
              <a:rPr lang="pt-BR" sz="3600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e outros prestadores de serviços de saúde.</a:t>
            </a:r>
          </a:p>
          <a:p>
            <a:pPr algn="just" defTabSz="1371600">
              <a:spcBef>
                <a:spcPts val="1500"/>
              </a:spcBef>
            </a:pPr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4"/>
          <a:stretch/>
        </p:blipFill>
        <p:spPr>
          <a:xfrm rot="484682">
            <a:off x="9458377" y="2222654"/>
            <a:ext cx="7073666" cy="6673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-6927" y="-190500"/>
            <a:ext cx="3563980" cy="26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19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>
          <a:xfrm flipV="1">
            <a:off x="327547" y="6612341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 rot="18918146">
            <a:off x="15574411" y="8521011"/>
            <a:ext cx="5427179" cy="1602378"/>
          </a:xfrm>
          <a:prstGeom prst="rect">
            <a:avLst/>
          </a:prstGeom>
          <a:gradFill flip="none" rotWithShape="1">
            <a:gsLst>
              <a:gs pos="0">
                <a:srgbClr val="00599A">
                  <a:shade val="30000"/>
                  <a:satMod val="115000"/>
                </a:srgbClr>
              </a:gs>
              <a:gs pos="50000">
                <a:srgbClr val="00599A">
                  <a:shade val="67500"/>
                  <a:satMod val="115000"/>
                </a:srgbClr>
              </a:gs>
              <a:gs pos="100000">
                <a:srgbClr val="00599A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alibri" panose="020F0502020204030204"/>
            </a:endParaRP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4173515" y="64572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spaço Reservado para Conteúdo 2"/>
          <p:cNvSpPr txBox="1">
            <a:spLocks/>
          </p:cNvSpPr>
          <p:nvPr/>
        </p:nvSpPr>
        <p:spPr>
          <a:xfrm>
            <a:off x="8761863" y="4603871"/>
            <a:ext cx="8613333" cy="168309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54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REEMBOLSO DE </a:t>
            </a:r>
            <a:r>
              <a:rPr lang="pt-BR" sz="5400" b="1" spc="-18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MEDICAMENTOS E VACINAS</a:t>
            </a:r>
            <a:endParaRPr lang="pt-BR" sz="5400" b="1" spc="-184" dirty="0">
              <a:solidFill>
                <a:schemeClr val="tx1">
                  <a:lumMod val="75000"/>
                  <a:lumOff val="25000"/>
                </a:schemeClr>
              </a:solidFill>
              <a:latin typeface="Sarabun SemiBold Bold"/>
            </a:endParaRP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2"/>
          <a:srcRect l="3869" t="2003" r="681" b="4882"/>
          <a:stretch/>
        </p:blipFill>
        <p:spPr>
          <a:xfrm>
            <a:off x="13335000" y="6872597"/>
            <a:ext cx="1167257" cy="113405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3"/>
          <a:srcRect l="2922" r="3163" b="3966"/>
          <a:stretch/>
        </p:blipFill>
        <p:spPr>
          <a:xfrm>
            <a:off x="11645780" y="6872597"/>
            <a:ext cx="1185015" cy="1159726"/>
          </a:xfrm>
          <a:prstGeom prst="ellipse">
            <a:avLst/>
          </a:prstGeom>
          <a:effectLst>
            <a:outerShdw blurRad="101600" dist="635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/>
          <a:stretch/>
        </p:blipFill>
        <p:spPr>
          <a:xfrm rot="20973462">
            <a:off x="1914575" y="2446127"/>
            <a:ext cx="6829434" cy="6584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alphaModFix amt="50000"/>
          </a:blip>
          <a:srcRect/>
          <a:stretch>
            <a:fillRect/>
          </a:stretch>
        </p:blipFill>
        <p:spPr>
          <a:xfrm>
            <a:off x="15134725" y="-390743"/>
            <a:ext cx="3563980" cy="2677440"/>
          </a:xfrm>
          <a:prstGeom prst="rect">
            <a:avLst/>
          </a:prstGeom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9052409" y="8231164"/>
            <a:ext cx="8032240" cy="69496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3600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Planos Diamante e Rubi</a:t>
            </a:r>
            <a:endParaRPr lang="pt-BR" sz="3600" spc="-184" dirty="0">
              <a:solidFill>
                <a:schemeClr val="tx1">
                  <a:lumMod val="50000"/>
                  <a:lumOff val="50000"/>
                </a:schemeClr>
              </a:solidFill>
              <a:latin typeface="Sarabun SemiBold" panose="020B0604020202020204" charset="-34"/>
              <a:cs typeface="Sarabun SemiBold" panose="020B0604020202020204" charset="-34"/>
            </a:endParaRPr>
          </a:p>
          <a:p>
            <a:pPr algn="just" defTabSz="1371600">
              <a:spcBef>
                <a:spcPts val="1500"/>
              </a:spcBef>
            </a:pPr>
            <a:endParaRPr lang="pt-BR" sz="32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75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>
          <a:xfrm flipV="1">
            <a:off x="327547" y="6612341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 rot="18918146">
            <a:off x="15574411" y="8521011"/>
            <a:ext cx="5427179" cy="1602378"/>
          </a:xfrm>
          <a:prstGeom prst="rect">
            <a:avLst/>
          </a:prstGeom>
          <a:gradFill flip="none" rotWithShape="1">
            <a:gsLst>
              <a:gs pos="0">
                <a:srgbClr val="00599A">
                  <a:shade val="30000"/>
                  <a:satMod val="115000"/>
                </a:srgbClr>
              </a:gs>
              <a:gs pos="50000">
                <a:srgbClr val="00599A">
                  <a:shade val="67500"/>
                  <a:satMod val="115000"/>
                </a:srgbClr>
              </a:gs>
              <a:gs pos="100000">
                <a:srgbClr val="00599A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alibri" panose="020F0502020204030204"/>
            </a:endParaRP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4173515" y="64572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>
          <a:xfrm rot="693339">
            <a:off x="9573393" y="2676731"/>
            <a:ext cx="7119636" cy="6649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-6927" y="-190500"/>
            <a:ext cx="3563980" cy="2677440"/>
          </a:xfrm>
          <a:prstGeom prst="rect">
            <a:avLst/>
          </a:prstGeom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362183" y="4013626"/>
            <a:ext cx="9227126" cy="168309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54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ATENÇÃO PRIMÁRIA </a:t>
            </a:r>
            <a:r>
              <a:rPr lang="pt-BR" sz="5400" b="1" spc="-184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À SAÚDE</a:t>
            </a:r>
          </a:p>
          <a:p>
            <a:pPr defTabSz="1371600">
              <a:spcBef>
                <a:spcPts val="1500"/>
              </a:spcBef>
            </a:pPr>
            <a:r>
              <a:rPr lang="pt-BR" sz="5400" b="1" spc="-184" dirty="0" smtClean="0">
                <a:solidFill>
                  <a:schemeClr val="accent1">
                    <a:lumMod val="50000"/>
                  </a:schemeClr>
                </a:solidFill>
                <a:latin typeface="Sarabun SemiBold Bold"/>
              </a:rPr>
              <a:t>ATENDIMENTO VIA TELEMEDICINA</a:t>
            </a:r>
            <a:endParaRPr lang="pt-BR" sz="5400" b="1" spc="-184" dirty="0">
              <a:solidFill>
                <a:schemeClr val="accent1">
                  <a:lumMod val="50000"/>
                </a:schemeClr>
              </a:solidFill>
              <a:latin typeface="Sarabun SemiBold Bold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729623" y="7068265"/>
            <a:ext cx="8032240" cy="12633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3200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Uma consulta médica de forma remota, por meio de tecnologias seguras de comunicação online, </a:t>
            </a:r>
            <a:r>
              <a:rPr lang="pt-BR" sz="3200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 com </a:t>
            </a:r>
            <a:r>
              <a:rPr lang="pt-BR" sz="3200" spc="-184" dirty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toda a qualidade de atendimento que é padrão da </a:t>
            </a:r>
            <a:r>
              <a:rPr lang="pt-BR" sz="3200" spc="-184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arabun SemiBold" panose="020B0604020202020204" charset="-34"/>
                <a:cs typeface="Sarabun SemiBold" panose="020B0604020202020204" charset="-34"/>
              </a:rPr>
              <a:t>Assefaz.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20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/>
          <p:cNvCxnSpPr/>
          <p:nvPr/>
        </p:nvCxnSpPr>
        <p:spPr>
          <a:xfrm flipV="1">
            <a:off x="327547" y="6612341"/>
            <a:ext cx="16868633" cy="614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flipV="1">
            <a:off x="14173515" y="64572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817">
            <a:off x="9143900" y="2318897"/>
            <a:ext cx="7259118" cy="7171659"/>
          </a:xfrm>
          <a:prstGeom prst="rect">
            <a:avLst/>
          </a:prstGeom>
          <a:ln>
            <a:noFill/>
          </a:ln>
          <a:effectLst>
            <a:glow rad="139700">
              <a:schemeClr val="bg1">
                <a:lumMod val="8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Espaço Reservado para Conteúdo 2"/>
          <p:cNvSpPr txBox="1">
            <a:spLocks/>
          </p:cNvSpPr>
          <p:nvPr/>
        </p:nvSpPr>
        <p:spPr>
          <a:xfrm>
            <a:off x="1463925" y="4234268"/>
            <a:ext cx="6683787" cy="168309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5400" b="1" spc="-184" dirty="0">
                <a:solidFill>
                  <a:schemeClr val="tx1">
                    <a:lumMod val="75000"/>
                    <a:lumOff val="25000"/>
                  </a:schemeClr>
                </a:solidFill>
                <a:latin typeface="Sarabun SemiBold Bold"/>
              </a:rPr>
              <a:t>CAMPANHA ANUAL DE VACINAÇÃO CONTRA A GRIPE</a:t>
            </a:r>
          </a:p>
          <a:p>
            <a:pPr algn="just" defTabSz="1371600">
              <a:spcBef>
                <a:spcPts val="1500"/>
              </a:spcBef>
            </a:pPr>
            <a:endParaRPr lang="pt-BR" sz="2700" dirty="0">
              <a:solidFill>
                <a:srgbClr val="E7E6E6">
                  <a:lumMod val="25000"/>
                </a:srgb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tângulo 50"/>
          <p:cNvSpPr/>
          <p:nvPr/>
        </p:nvSpPr>
        <p:spPr>
          <a:xfrm rot="18918146">
            <a:off x="15574411" y="8521011"/>
            <a:ext cx="5427179" cy="1602378"/>
          </a:xfrm>
          <a:prstGeom prst="rect">
            <a:avLst/>
          </a:prstGeom>
          <a:gradFill flip="none" rotWithShape="1">
            <a:gsLst>
              <a:gs pos="0">
                <a:srgbClr val="00599A">
                  <a:shade val="30000"/>
                  <a:satMod val="115000"/>
                </a:srgbClr>
              </a:gs>
              <a:gs pos="50000">
                <a:srgbClr val="00599A">
                  <a:shade val="67500"/>
                  <a:satMod val="115000"/>
                </a:srgbClr>
              </a:gs>
              <a:gs pos="100000">
                <a:srgbClr val="00599A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pt-BR" sz="2700"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alibri" panose="020F0502020204030204"/>
            </a:endParaRPr>
          </a:p>
        </p:txBody>
      </p:sp>
      <p:cxnSp>
        <p:nvCxnSpPr>
          <p:cNvPr id="53" name="Conector reto 52"/>
          <p:cNvCxnSpPr/>
          <p:nvPr/>
        </p:nvCxnSpPr>
        <p:spPr>
          <a:xfrm flipV="1">
            <a:off x="14402115" y="6685853"/>
            <a:ext cx="5486400" cy="5343099"/>
          </a:xfrm>
          <a:prstGeom prst="line">
            <a:avLst/>
          </a:prstGeom>
          <a:ln>
            <a:solidFill>
              <a:srgbClr val="0059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1327104" y="7190702"/>
            <a:ext cx="6957429" cy="12633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</a:pPr>
            <a:r>
              <a:rPr lang="pt-BR" sz="2800" dirty="0">
                <a:solidFill>
                  <a:srgbClr val="E7E6E6">
                    <a:lumMod val="50000"/>
                  </a:srgbClr>
                </a:solidFill>
                <a:latin typeface="Sarabun SemiBold" panose="020B0604020202020204" charset="-34"/>
                <a:cs typeface="Sarabun SemiBold" panose="020B0604020202020204" charset="-34"/>
              </a:rPr>
              <a:t>Campanhas de promoção à saúde e prevenção de doenças e atendimento aos beneficiários que requerem cuidados terapêuticos e especiais.</a:t>
            </a:r>
          </a:p>
          <a:p>
            <a:pPr algn="just" defTabSz="1371600">
              <a:spcBef>
                <a:spcPts val="1500"/>
              </a:spcBef>
            </a:pPr>
            <a:endParaRPr lang="pt-BR" sz="2800" dirty="0">
              <a:solidFill>
                <a:srgbClr val="E7E6E6">
                  <a:lumMod val="25000"/>
                </a:srgbClr>
              </a:solidFill>
              <a:latin typeface="Sarabun SemiBold" panose="020B0604020202020204" charset="-34"/>
              <a:cs typeface="Sarabun SemiBold" panose="020B0604020202020204" charset="-34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>
            <a:off x="-6927" y="-190500"/>
            <a:ext cx="3563980" cy="26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741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1186</Words>
  <Application>Microsoft Office PowerPoint</Application>
  <PresentationFormat>Personalizar</PresentationFormat>
  <Paragraphs>192</Paragraphs>
  <Slides>32</Slides>
  <Notes>5</Notes>
  <HiddenSlides>1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44" baseType="lpstr">
      <vt:lpstr>Ruda Black Bold</vt:lpstr>
      <vt:lpstr>Calibri Light</vt:lpstr>
      <vt:lpstr>Sarabun SemiBold</vt:lpstr>
      <vt:lpstr>Arial</vt:lpstr>
      <vt:lpstr>Sarabun SemiBold Bold</vt:lpstr>
      <vt:lpstr>Trebuchet MS</vt:lpstr>
      <vt:lpstr>Calibri</vt:lpstr>
      <vt:lpstr>Brush Script MT</vt:lpstr>
      <vt:lpstr>Klavika-Light</vt:lpstr>
      <vt:lpstr>Times New Roman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Assefaz_Convênio Único 6.7.2022.v1.pptx</dc:title>
  <dc:creator>Paula Chiarotti de Lima</dc:creator>
  <cp:lastModifiedBy>Patrícia Carneiro Leão Amorim</cp:lastModifiedBy>
  <cp:revision>74</cp:revision>
  <dcterms:created xsi:type="dcterms:W3CDTF">2006-08-16T00:00:00Z</dcterms:created>
  <dcterms:modified xsi:type="dcterms:W3CDTF">2022-09-15T14:01:44Z</dcterms:modified>
  <dc:identifier>DAFHKFoOcUs</dc:identifier>
</cp:coreProperties>
</file>