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3" r:id="rId3"/>
    <p:sldId id="309" r:id="rId4"/>
    <p:sldId id="316" r:id="rId5"/>
    <p:sldId id="318" r:id="rId6"/>
    <p:sldId id="315" r:id="rId7"/>
    <p:sldId id="317" r:id="rId8"/>
    <p:sldId id="320" r:id="rId9"/>
    <p:sldId id="310" r:id="rId10"/>
    <p:sldId id="299" r:id="rId11"/>
    <p:sldId id="305" r:id="rId12"/>
    <p:sldId id="293" r:id="rId13"/>
    <p:sldId id="302" r:id="rId14"/>
    <p:sldId id="321" r:id="rId15"/>
    <p:sldId id="319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F1C0D-03DE-477A-8459-BC036DA6222D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9C3AE-B375-4762-8B96-E85B181886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79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A28B8E9-D94B-4E2B-AD46-99CC7FE86C75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E9AAF86-19F7-481B-90C0-7DF2602CD28B}" type="datetimeFigureOut">
              <a:rPr lang="pt-BR" smtClean="0"/>
              <a:t>04/04/2019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12576" y="116632"/>
            <a:ext cx="7543800" cy="25939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</a:pPr>
            <a:r>
              <a:rPr lang="pt-BR" sz="4000" b="1" dirty="0" smtClean="0">
                <a:solidFill>
                  <a:srgbClr val="C00000"/>
                </a:solidFill>
              </a:rPr>
              <a:t>Federal </a:t>
            </a:r>
            <a:r>
              <a:rPr lang="pt-BR" sz="4000" b="1" dirty="0" err="1" smtClean="0">
                <a:solidFill>
                  <a:srgbClr val="C00000"/>
                </a:solidFill>
              </a:rPr>
              <a:t>Institute</a:t>
            </a:r>
            <a:r>
              <a:rPr lang="pt-BR" sz="4000" b="1" dirty="0" smtClean="0">
                <a:solidFill>
                  <a:srgbClr val="C00000"/>
                </a:solidFill>
              </a:rPr>
              <a:t> </a:t>
            </a:r>
            <a:r>
              <a:rPr lang="pt-BR" sz="4000" b="1" dirty="0" err="1" smtClean="0">
                <a:solidFill>
                  <a:srgbClr val="C00000"/>
                </a:solidFill>
              </a:rPr>
              <a:t>of</a:t>
            </a:r>
            <a:r>
              <a:rPr lang="pt-BR" sz="4000" b="1" dirty="0" smtClean="0">
                <a:solidFill>
                  <a:srgbClr val="C00000"/>
                </a:solidFill>
              </a:rPr>
              <a:t> Paraíba</a:t>
            </a:r>
            <a:r>
              <a:rPr lang="pt-BR" sz="3200" dirty="0">
                <a:solidFill>
                  <a:srgbClr val="C00000"/>
                </a:solidFill>
              </a:rPr>
              <a:t/>
            </a:r>
            <a:br>
              <a:rPr lang="pt-BR" sz="3200" dirty="0">
                <a:solidFill>
                  <a:srgbClr val="C00000"/>
                </a:solidFill>
              </a:rPr>
            </a:br>
            <a:endParaRPr lang="pt-BR" sz="2800" dirty="0">
              <a:solidFill>
                <a:srgbClr val="C00000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484" y="5731233"/>
            <a:ext cx="2610971" cy="701415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53" y="4979344"/>
            <a:ext cx="14001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067" y="5445224"/>
            <a:ext cx="18383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ubtítulo 3"/>
          <p:cNvSpPr>
            <a:spLocks noGrp="1"/>
          </p:cNvSpPr>
          <p:nvPr>
            <p:ph type="subTitle" idx="1"/>
          </p:nvPr>
        </p:nvSpPr>
        <p:spPr>
          <a:xfrm>
            <a:off x="971600" y="2996952"/>
            <a:ext cx="6461760" cy="648072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pt-BR" sz="2400" dirty="0" err="1" smtClean="0">
                <a:solidFill>
                  <a:schemeClr val="tx1"/>
                </a:solidFill>
              </a:rPr>
              <a:t>Welcome</a:t>
            </a:r>
            <a:r>
              <a:rPr lang="pt-BR" sz="2400" dirty="0">
                <a:solidFill>
                  <a:schemeClr val="tx1"/>
                </a:solidFill>
              </a:rPr>
              <a:t>	</a:t>
            </a:r>
            <a:r>
              <a:rPr lang="zh-TW" altLang="pt-BR" sz="2400" dirty="0">
                <a:solidFill>
                  <a:schemeClr val="tx1"/>
                </a:solidFill>
              </a:rPr>
              <a:t>歡</a:t>
            </a:r>
            <a:r>
              <a:rPr lang="zh-TW" altLang="pt-BR" sz="2400" dirty="0" smtClean="0">
                <a:solidFill>
                  <a:schemeClr val="tx1"/>
                </a:solidFill>
              </a:rPr>
              <a:t>迎</a:t>
            </a:r>
            <a:r>
              <a:rPr lang="pt-BR" altLang="zh-TW" sz="2400" dirty="0" smtClean="0">
                <a:solidFill>
                  <a:schemeClr val="tx1"/>
                </a:solidFill>
              </a:rPr>
              <a:t>	</a:t>
            </a:r>
            <a:r>
              <a:rPr lang="fr-FR" sz="2400" dirty="0" smtClean="0">
                <a:solidFill>
                  <a:schemeClr val="tx1"/>
                </a:solidFill>
              </a:rPr>
              <a:t>Bienvenue	</a:t>
            </a:r>
            <a:r>
              <a:rPr lang="es-ES" sz="2400" dirty="0">
                <a:solidFill>
                  <a:schemeClr val="tx1"/>
                </a:solidFill>
              </a:rPr>
              <a:t>bienvenidos</a:t>
            </a:r>
            <a:endParaRPr lang="pt-BR" sz="2400" dirty="0" smtClean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442374" y="4365104"/>
            <a:ext cx="1851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err="1" smtClean="0"/>
              <a:t>Damires</a:t>
            </a:r>
            <a:r>
              <a:rPr lang="pt-BR" dirty="0" smtClean="0"/>
              <a:t> Souza</a:t>
            </a:r>
          </a:p>
          <a:p>
            <a:pPr algn="ctr"/>
            <a:r>
              <a:rPr lang="pt-BR" sz="1400" dirty="0" smtClean="0"/>
              <a:t>[damires@ifpb.edu.br]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45519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620000" cy="1143000"/>
          </a:xfrm>
        </p:spPr>
        <p:txBody>
          <a:bodyPr/>
          <a:lstStyle/>
          <a:p>
            <a:r>
              <a:rPr lang="pt-BR" dirty="0" err="1"/>
              <a:t>Innovation</a:t>
            </a:r>
            <a:r>
              <a:rPr lang="pt-BR" dirty="0"/>
              <a:t> </a:t>
            </a:r>
            <a:r>
              <a:rPr lang="pt-BR" dirty="0" smtClean="0"/>
              <a:t>Pole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7620000" cy="4916016"/>
          </a:xfrm>
        </p:spPr>
        <p:txBody>
          <a:bodyPr>
            <a:normAutofit/>
          </a:bodyPr>
          <a:lstStyle/>
          <a:p>
            <a:pPr marL="342900" lvl="1">
              <a:buClr>
                <a:schemeClr val="accent1"/>
              </a:buClr>
            </a:pPr>
            <a:r>
              <a:rPr lang="pt-BR" sz="2800" dirty="0" err="1" smtClean="0"/>
              <a:t>Created</a:t>
            </a:r>
            <a:r>
              <a:rPr lang="pt-BR" sz="2800" dirty="0" smtClean="0"/>
              <a:t> </a:t>
            </a:r>
            <a:r>
              <a:rPr lang="pt-BR" sz="2800" dirty="0" err="1"/>
              <a:t>to</a:t>
            </a:r>
            <a:r>
              <a:rPr lang="pt-BR" sz="2800" dirty="0"/>
              <a:t> </a:t>
            </a:r>
            <a:r>
              <a:rPr lang="pt-BR" sz="2800" b="1" dirty="0" err="1"/>
              <a:t>manage</a:t>
            </a:r>
            <a:r>
              <a:rPr lang="pt-BR" sz="2800" b="1" dirty="0"/>
              <a:t> </a:t>
            </a:r>
            <a:r>
              <a:rPr lang="pt-BR" sz="2800" b="1" dirty="0" err="1"/>
              <a:t>and</a:t>
            </a:r>
            <a:r>
              <a:rPr lang="pt-BR" sz="2800" b="1" dirty="0"/>
              <a:t> execute </a:t>
            </a:r>
            <a:r>
              <a:rPr lang="pt-BR" sz="2800" b="1" dirty="0" err="1"/>
              <a:t>innovation</a:t>
            </a:r>
            <a:r>
              <a:rPr lang="pt-BR" sz="2800" b="1" dirty="0"/>
              <a:t> </a:t>
            </a:r>
            <a:r>
              <a:rPr lang="pt-BR" sz="2800" b="1" dirty="0" err="1"/>
              <a:t>projects</a:t>
            </a:r>
            <a:r>
              <a:rPr lang="pt-BR" sz="2800" b="1" dirty="0"/>
              <a:t> </a:t>
            </a:r>
            <a:endParaRPr lang="pt-BR" sz="2800" b="1" dirty="0" smtClean="0"/>
          </a:p>
          <a:p>
            <a:pPr marL="708660" lvl="2">
              <a:buClr>
                <a:schemeClr val="accent1"/>
              </a:buClr>
            </a:pPr>
            <a:r>
              <a:rPr lang="pt-BR" sz="2800" dirty="0" err="1" smtClean="0"/>
              <a:t>By</a:t>
            </a:r>
            <a:r>
              <a:rPr lang="pt-BR" sz="2800" dirty="0" smtClean="0"/>
              <a:t> meeting </a:t>
            </a:r>
            <a:r>
              <a:rPr lang="en-US" sz="2800" b="1" spc="-100" dirty="0" smtClean="0">
                <a:solidFill>
                  <a:srgbClr val="C00000"/>
                </a:solidFill>
              </a:rPr>
              <a:t>demands </a:t>
            </a:r>
            <a:r>
              <a:rPr lang="en-US" sz="2800" b="1" spc="-100" dirty="0">
                <a:solidFill>
                  <a:srgbClr val="C00000"/>
                </a:solidFill>
              </a:rPr>
              <a:t>of productive </a:t>
            </a:r>
            <a:r>
              <a:rPr lang="en-US" sz="2800" b="1" spc="-100" dirty="0" smtClean="0">
                <a:solidFill>
                  <a:srgbClr val="C00000"/>
                </a:solidFill>
              </a:rPr>
              <a:t>chains</a:t>
            </a:r>
          </a:p>
          <a:p>
            <a:pPr lvl="2"/>
            <a:r>
              <a:rPr lang="en-US" sz="2600" b="1" spc="-100" dirty="0" smtClean="0"/>
              <a:t>Research</a:t>
            </a:r>
            <a:r>
              <a:rPr lang="en-US" sz="2600" b="1" spc="-100" dirty="0"/>
              <a:t>, Development &amp; Innovation</a:t>
            </a:r>
            <a:r>
              <a:rPr lang="en-US" sz="2600" dirty="0"/>
              <a:t>; </a:t>
            </a:r>
          </a:p>
          <a:p>
            <a:pPr lvl="2"/>
            <a:r>
              <a:rPr lang="en-US" sz="2600" b="1" spc="-100" dirty="0"/>
              <a:t>Professional training </a:t>
            </a:r>
            <a:r>
              <a:rPr lang="en-US" sz="2600" dirty="0" smtClean="0"/>
              <a:t>; </a:t>
            </a:r>
            <a:endParaRPr lang="en-US" sz="2600" dirty="0"/>
          </a:p>
          <a:p>
            <a:pPr lvl="2"/>
            <a:r>
              <a:rPr lang="en-US" sz="2600" b="1" spc="-100" dirty="0" smtClean="0"/>
              <a:t>Technological </a:t>
            </a:r>
            <a:r>
              <a:rPr lang="en-US" sz="2600" b="1" spc="-100" dirty="0"/>
              <a:t>services</a:t>
            </a:r>
            <a:r>
              <a:rPr lang="en-US" sz="2600" dirty="0"/>
              <a:t>.</a:t>
            </a:r>
            <a:endParaRPr lang="pt-BR" sz="2400" dirty="0"/>
          </a:p>
          <a:p>
            <a:pPr marL="982980" lvl="3">
              <a:buClr>
                <a:schemeClr val="accent1"/>
              </a:buClr>
            </a:pPr>
            <a:r>
              <a:rPr lang="pt-BR" sz="2600" dirty="0" err="1" smtClean="0"/>
              <a:t>Mainly</a:t>
            </a:r>
            <a:r>
              <a:rPr lang="pt-BR" sz="2600" dirty="0" smtClean="0"/>
              <a:t> </a:t>
            </a:r>
            <a:r>
              <a:rPr lang="pt-BR" sz="2600" dirty="0"/>
              <a:t>in </a:t>
            </a:r>
            <a:r>
              <a:rPr lang="pt-BR" sz="2600" b="1" spc="-100" dirty="0">
                <a:solidFill>
                  <a:srgbClr val="C00000"/>
                </a:solidFill>
              </a:rPr>
              <a:t>Manufacturing Systems</a:t>
            </a:r>
          </a:p>
          <a:p>
            <a:pPr marL="708660" lvl="2">
              <a:buClr>
                <a:schemeClr val="accent1"/>
              </a:buClr>
            </a:pPr>
            <a:r>
              <a:rPr lang="pt-BR" sz="2600" dirty="0" err="1" smtClean="0"/>
              <a:t>Accredited</a:t>
            </a:r>
            <a:r>
              <a:rPr lang="pt-BR" sz="2600" dirty="0" smtClean="0"/>
              <a:t> </a:t>
            </a:r>
            <a:r>
              <a:rPr lang="pt-BR" sz="2600" dirty="0" err="1"/>
              <a:t>by</a:t>
            </a:r>
            <a:r>
              <a:rPr lang="pt-BR" sz="2600" dirty="0"/>
              <a:t> EMBRAPII – </a:t>
            </a:r>
            <a:r>
              <a:rPr lang="pt-BR" sz="2600" dirty="0" err="1"/>
              <a:t>Brazilian</a:t>
            </a:r>
            <a:r>
              <a:rPr lang="pt-BR" sz="2600" dirty="0"/>
              <a:t> </a:t>
            </a:r>
            <a:r>
              <a:rPr lang="pt-BR" sz="2600" dirty="0" err="1"/>
              <a:t>Company</a:t>
            </a:r>
            <a:r>
              <a:rPr lang="pt-BR" sz="2600" dirty="0"/>
              <a:t> </a:t>
            </a:r>
            <a:r>
              <a:rPr lang="pt-BR" sz="2600" dirty="0" err="1"/>
              <a:t>of</a:t>
            </a:r>
            <a:r>
              <a:rPr lang="pt-BR" sz="2600" dirty="0"/>
              <a:t> </a:t>
            </a:r>
            <a:r>
              <a:rPr lang="pt-BR" sz="2600" dirty="0" err="1"/>
              <a:t>Research</a:t>
            </a:r>
            <a:r>
              <a:rPr lang="pt-BR" sz="2600" dirty="0"/>
              <a:t> </a:t>
            </a:r>
            <a:r>
              <a:rPr lang="pt-BR" sz="2600" dirty="0" err="1"/>
              <a:t>and</a:t>
            </a:r>
            <a:r>
              <a:rPr lang="pt-BR" sz="2600" dirty="0"/>
              <a:t> Industrial </a:t>
            </a:r>
            <a:r>
              <a:rPr lang="pt-BR" sz="2600" dirty="0" err="1"/>
              <a:t>Innovation</a:t>
            </a:r>
            <a:r>
              <a:rPr lang="pt-BR" sz="2600" dirty="0"/>
              <a:t> </a:t>
            </a:r>
            <a:endParaRPr lang="en-US" sz="2600" dirty="0"/>
          </a:p>
          <a:p>
            <a:pPr marL="411480" lvl="1" indent="0">
              <a:spcBef>
                <a:spcPts val="1200"/>
              </a:spcBef>
              <a:buNone/>
            </a:pPr>
            <a:endParaRPr lang="pt-BR" sz="2800" b="1" spc="-100" dirty="0">
              <a:solidFill>
                <a:srgbClr val="C00000"/>
              </a:solidFill>
              <a:ea typeface="+mj-ea"/>
              <a:cs typeface="+mj-cs"/>
            </a:endParaRPr>
          </a:p>
          <a:p>
            <a:pPr lvl="1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2379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Main</a:t>
            </a:r>
            <a:r>
              <a:rPr lang="pt-BR" dirty="0"/>
              <a:t> Idea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326896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2800" dirty="0"/>
              <a:t/>
            </a:r>
            <a:br>
              <a:rPr lang="pt-BR" sz="2800" dirty="0"/>
            </a:br>
            <a:endParaRPr lang="pt-BR" sz="2800" dirty="0"/>
          </a:p>
          <a:p>
            <a:pPr marL="411480" lvl="1" indent="0">
              <a:spcBef>
                <a:spcPts val="1200"/>
              </a:spcBef>
              <a:buNone/>
            </a:pPr>
            <a:endParaRPr lang="pt-BR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748833" y="1700808"/>
            <a:ext cx="7241726" cy="1538883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pt-BR" sz="2800" b="1" dirty="0" err="1"/>
              <a:t>Companies</a:t>
            </a:r>
            <a:r>
              <a:rPr lang="pt-BR" sz="2800" b="1" dirty="0"/>
              <a:t> </a:t>
            </a:r>
            <a:r>
              <a:rPr lang="pt-BR" sz="2800" b="1" dirty="0" err="1"/>
              <a:t>receive</a:t>
            </a:r>
            <a:r>
              <a:rPr lang="pt-BR" sz="2800" b="1" dirty="0"/>
              <a:t> </a:t>
            </a:r>
            <a:r>
              <a:rPr lang="pt-BR" sz="2800" b="1" spc="-100" dirty="0" err="1">
                <a:solidFill>
                  <a:srgbClr val="C00000"/>
                </a:solidFill>
              </a:rPr>
              <a:t>technology</a:t>
            </a:r>
            <a:r>
              <a:rPr lang="pt-BR" sz="2800" b="1" spc="-100" dirty="0">
                <a:solidFill>
                  <a:srgbClr val="C00000"/>
                </a:solidFill>
              </a:rPr>
              <a:t> </a:t>
            </a:r>
            <a:r>
              <a:rPr lang="pt-BR" sz="2800" b="1" spc="-100" dirty="0" err="1">
                <a:solidFill>
                  <a:srgbClr val="C00000"/>
                </a:solidFill>
              </a:rPr>
              <a:t>innovation</a:t>
            </a:r>
            <a:r>
              <a:rPr lang="pt-BR" sz="2800" b="1" spc="-100" dirty="0">
                <a:solidFill>
                  <a:srgbClr val="C00000"/>
                </a:solidFill>
              </a:rPr>
              <a:t> </a:t>
            </a:r>
            <a:r>
              <a:rPr lang="pt-BR" sz="2800" b="1" spc="-100" dirty="0" err="1" smtClean="0">
                <a:solidFill>
                  <a:srgbClr val="C00000"/>
                </a:solidFill>
              </a:rPr>
              <a:t>projects</a:t>
            </a:r>
            <a:endParaRPr lang="pt-BR" sz="2800" b="1" spc="-100" dirty="0" smtClean="0">
              <a:solidFill>
                <a:srgbClr val="C00000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pt-BR" sz="2800" b="1" spc="-100" dirty="0">
                <a:solidFill>
                  <a:srgbClr val="0070C0"/>
                </a:solidFill>
              </a:rPr>
              <a:t>x</a:t>
            </a:r>
            <a:r>
              <a:rPr lang="pt-BR" sz="2800" b="1" spc="-100" dirty="0" smtClean="0">
                <a:solidFill>
                  <a:srgbClr val="0070C0"/>
                </a:solidFill>
              </a:rPr>
              <a:t> </a:t>
            </a:r>
          </a:p>
          <a:p>
            <a:pPr algn="ctr">
              <a:spcBef>
                <a:spcPts val="600"/>
              </a:spcBef>
            </a:pPr>
            <a:r>
              <a:rPr lang="pt-BR" sz="2800" b="1" dirty="0" smtClean="0"/>
              <a:t>IFPB </a:t>
            </a:r>
            <a:r>
              <a:rPr lang="pt-BR" sz="2800" b="1" dirty="0" err="1"/>
              <a:t>receives</a:t>
            </a:r>
            <a:r>
              <a:rPr lang="pt-BR" sz="2800" b="1" dirty="0"/>
              <a:t> </a:t>
            </a:r>
            <a:r>
              <a:rPr lang="pt-BR" sz="2800" b="1" spc="-100" dirty="0">
                <a:solidFill>
                  <a:srgbClr val="C00000"/>
                </a:solidFill>
              </a:rPr>
              <a:t>real </a:t>
            </a:r>
            <a:r>
              <a:rPr lang="pt-BR" sz="2800" b="1" spc="-100" dirty="0" err="1" smtClean="0">
                <a:solidFill>
                  <a:srgbClr val="C00000"/>
                </a:solidFill>
              </a:rPr>
              <a:t>problems</a:t>
            </a:r>
            <a:endParaRPr lang="pt-BR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645024"/>
            <a:ext cx="4738942" cy="237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34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Some </a:t>
            </a:r>
            <a:r>
              <a:rPr lang="pt-BR" dirty="0" err="1"/>
              <a:t>Labs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>
          <a:xfrm>
            <a:off x="457200" y="1412776"/>
            <a:ext cx="7620000" cy="5112568"/>
          </a:xfrm>
        </p:spPr>
        <p:txBody>
          <a:bodyPr>
            <a:normAutofit fontScale="85000" lnSpcReduction="20000"/>
          </a:bodyPr>
          <a:lstStyle/>
          <a:p>
            <a:r>
              <a:rPr lang="pt-BR" sz="2800" b="1" dirty="0" err="1" smtClean="0">
                <a:solidFill>
                  <a:srgbClr val="C00000"/>
                </a:solidFill>
              </a:rPr>
              <a:t>Assert</a:t>
            </a:r>
            <a:r>
              <a:rPr lang="pt-BR" sz="2800" b="1" dirty="0" smtClean="0">
                <a:solidFill>
                  <a:srgbClr val="C00000"/>
                </a:solidFill>
              </a:rPr>
              <a:t> </a:t>
            </a:r>
            <a:r>
              <a:rPr lang="pt-BR" sz="2800" b="1" dirty="0" err="1" smtClean="0">
                <a:solidFill>
                  <a:srgbClr val="C00000"/>
                </a:solidFill>
              </a:rPr>
              <a:t>Lab</a:t>
            </a:r>
            <a:r>
              <a:rPr lang="pt-BR" sz="2800" b="1" dirty="0" smtClean="0">
                <a:solidFill>
                  <a:srgbClr val="C00000"/>
                </a:solidFill>
              </a:rPr>
              <a:t> </a:t>
            </a:r>
            <a:endParaRPr lang="pt-BR" sz="2800" b="1" dirty="0">
              <a:solidFill>
                <a:srgbClr val="C00000"/>
              </a:solidFill>
            </a:endParaRPr>
          </a:p>
          <a:p>
            <a:pPr lvl="1"/>
            <a:r>
              <a:rPr lang="pt-BR" sz="2400" dirty="0" err="1" smtClean="0"/>
              <a:t>Main</a:t>
            </a:r>
            <a:r>
              <a:rPr lang="pt-BR" sz="2400" dirty="0" smtClean="0"/>
              <a:t> </a:t>
            </a:r>
            <a:r>
              <a:rPr lang="pt-BR" sz="2400" dirty="0" err="1" smtClean="0"/>
              <a:t>lab</a:t>
            </a:r>
            <a:r>
              <a:rPr lang="pt-BR" sz="2400" dirty="0" smtClean="0"/>
              <a:t> </a:t>
            </a:r>
            <a:r>
              <a:rPr lang="pt-BR" sz="2400" dirty="0" err="1" smtClean="0"/>
              <a:t>associated</a:t>
            </a:r>
            <a:r>
              <a:rPr lang="pt-BR" sz="2400" dirty="0" smtClean="0"/>
              <a:t> </a:t>
            </a:r>
            <a:r>
              <a:rPr lang="pt-BR" sz="2400" dirty="0" err="1" smtClean="0"/>
              <a:t>with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Innovation</a:t>
            </a:r>
            <a:r>
              <a:rPr lang="pt-BR" sz="2400" dirty="0" smtClean="0"/>
              <a:t> Polo </a:t>
            </a:r>
            <a:r>
              <a:rPr lang="pt-BR" sz="2400" dirty="0" err="1" smtClean="0"/>
              <a:t>and</a:t>
            </a:r>
            <a:r>
              <a:rPr lang="pt-BR" sz="2400" dirty="0" smtClean="0"/>
              <a:t> its </a:t>
            </a:r>
            <a:r>
              <a:rPr lang="pt-BR" sz="2400" dirty="0" err="1" smtClean="0"/>
              <a:t>projects</a:t>
            </a:r>
            <a:r>
              <a:rPr lang="pt-BR" sz="2400" dirty="0" smtClean="0"/>
              <a:t>  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Laboratory </a:t>
            </a:r>
            <a:r>
              <a:rPr lang="en-US" sz="2800" b="1" dirty="0">
                <a:solidFill>
                  <a:srgbClr val="C00000"/>
                </a:solidFill>
              </a:rPr>
              <a:t>of Instrumentation, Control Systems and Automation </a:t>
            </a:r>
            <a:r>
              <a:rPr lang="en-US" sz="2800" b="1" dirty="0"/>
              <a:t>(</a:t>
            </a:r>
            <a:r>
              <a:rPr lang="pt-BR" sz="2800" b="1" dirty="0"/>
              <a:t>LINSCA) 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Control and Automation Drives Laboratory </a:t>
            </a:r>
            <a:r>
              <a:rPr lang="pt-BR" sz="2800" b="1" dirty="0"/>
              <a:t>(LACA) </a:t>
            </a:r>
          </a:p>
          <a:p>
            <a:pPr lvl="1"/>
            <a:r>
              <a:rPr lang="en-US" sz="2800" dirty="0" smtClean="0"/>
              <a:t>Electronics </a:t>
            </a:r>
            <a:r>
              <a:rPr lang="en-US" sz="2800" dirty="0"/>
              <a:t>in power systems </a:t>
            </a:r>
            <a:endParaRPr lang="en-US" sz="2800" dirty="0" smtClean="0"/>
          </a:p>
          <a:p>
            <a:r>
              <a:rPr lang="en-US" sz="2800" b="1" dirty="0">
                <a:solidFill>
                  <a:srgbClr val="C00000"/>
                </a:solidFill>
              </a:rPr>
              <a:t>Laboratory of Process Automation and Integrated Manufacturing</a:t>
            </a:r>
          </a:p>
          <a:p>
            <a:pPr lvl="1"/>
            <a:r>
              <a:rPr lang="en-US" sz="2800" dirty="0"/>
              <a:t>Computational vision, robotics </a:t>
            </a:r>
            <a:endParaRPr lang="pt-BR" sz="2800" dirty="0"/>
          </a:p>
          <a:p>
            <a:r>
              <a:rPr lang="en-US" sz="2800" b="1" dirty="0">
                <a:solidFill>
                  <a:srgbClr val="C00000"/>
                </a:solidFill>
              </a:rPr>
              <a:t>Laboratory of Electronics</a:t>
            </a:r>
          </a:p>
          <a:p>
            <a:pPr lvl="1"/>
            <a:r>
              <a:rPr lang="en-US" sz="2800" dirty="0"/>
              <a:t>Testing and development of electronic circuits</a:t>
            </a:r>
          </a:p>
          <a:p>
            <a:pPr marL="342900" lvl="1">
              <a:buClr>
                <a:schemeClr val="accent1"/>
              </a:buClr>
            </a:pPr>
            <a:r>
              <a:rPr lang="pt-BR" sz="2800" b="1" dirty="0">
                <a:solidFill>
                  <a:srgbClr val="C00000"/>
                </a:solidFill>
              </a:rPr>
              <a:t>FABLAB</a:t>
            </a:r>
          </a:p>
          <a:p>
            <a:pPr marL="708660" lvl="2">
              <a:buClr>
                <a:schemeClr val="accent1"/>
              </a:buClr>
            </a:pPr>
            <a:r>
              <a:rPr lang="en-US" sz="2600" dirty="0"/>
              <a:t>Laboratory being assembled by Polo for prototyping and designing projects</a:t>
            </a:r>
            <a:endParaRPr lang="pt-BR" sz="2600" dirty="0"/>
          </a:p>
          <a:p>
            <a:pPr lvl="1"/>
            <a:endParaRPr lang="en-US" sz="2800" dirty="0" smtClean="0"/>
          </a:p>
          <a:p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207186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An</a:t>
            </a:r>
            <a:r>
              <a:rPr lang="pt-BR" dirty="0"/>
              <a:t> </a:t>
            </a:r>
            <a:r>
              <a:rPr lang="pt-BR" dirty="0" err="1"/>
              <a:t>example</a:t>
            </a:r>
            <a:r>
              <a:rPr lang="pt-BR" dirty="0"/>
              <a:t> 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 </a:t>
            </a:r>
          </a:p>
          <a:p>
            <a:pPr lvl="1"/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 lvl="1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56792"/>
            <a:ext cx="6336704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46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Considerations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IFPB is a </a:t>
            </a:r>
            <a:r>
              <a:rPr lang="en-US" sz="2800" dirty="0" smtClean="0"/>
              <a:t>reference </a:t>
            </a:r>
            <a:r>
              <a:rPr lang="en-US" sz="2800" dirty="0"/>
              <a:t>in 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professional education </a:t>
            </a:r>
            <a:r>
              <a:rPr lang="en-US" sz="2800" dirty="0"/>
              <a:t>in the state of Paraiba, </a:t>
            </a:r>
            <a:r>
              <a:rPr lang="en-US" sz="2800" dirty="0" smtClean="0"/>
              <a:t>Brazil</a:t>
            </a:r>
          </a:p>
          <a:p>
            <a:r>
              <a:rPr lang="en-US" sz="2800" dirty="0" smtClean="0"/>
              <a:t>It offers 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courses </a:t>
            </a:r>
          </a:p>
          <a:p>
            <a:pPr lvl="1"/>
            <a:r>
              <a:rPr lang="en-US" sz="2600" dirty="0" smtClean="0"/>
              <a:t>With modalities </a:t>
            </a:r>
            <a:r>
              <a:rPr lang="en-US" sz="2600" dirty="0"/>
              <a:t>integrated into high school, subsequent, higher education and </a:t>
            </a:r>
            <a:r>
              <a:rPr lang="en-US" sz="2600" dirty="0" smtClean="0"/>
              <a:t>post-graduation</a:t>
            </a:r>
          </a:p>
          <a:p>
            <a:r>
              <a:rPr lang="en-US" sz="2800" dirty="0" smtClean="0"/>
              <a:t>It enables working with </a:t>
            </a:r>
            <a:r>
              <a:rPr lang="en-U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applied research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extension</a:t>
            </a:r>
            <a:r>
              <a:rPr lang="en-US" sz="2800" dirty="0" smtClean="0"/>
              <a:t> </a:t>
            </a:r>
            <a:r>
              <a:rPr lang="en-US" sz="2800" dirty="0"/>
              <a:t>and </a:t>
            </a:r>
            <a:r>
              <a:rPr lang="en-U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innovation</a:t>
            </a:r>
            <a:r>
              <a:rPr lang="en-US" sz="2800" dirty="0" smtClean="0"/>
              <a:t> together with its learning process</a:t>
            </a:r>
          </a:p>
          <a:p>
            <a:pPr lvl="1"/>
            <a:r>
              <a:rPr lang="en-US" sz="2800" dirty="0" smtClean="0"/>
              <a:t>In accordance with the </a:t>
            </a:r>
            <a:r>
              <a:rPr lang="en-US" sz="2800" b="1" dirty="0"/>
              <a:t>needs </a:t>
            </a:r>
            <a:r>
              <a:rPr lang="en-US" sz="2800" b="1" dirty="0" smtClean="0"/>
              <a:t>of </a:t>
            </a:r>
            <a:r>
              <a:rPr lang="en-US" sz="2800" b="1" dirty="0"/>
              <a:t>the </a:t>
            </a:r>
            <a:r>
              <a:rPr lang="en-US" sz="2800" b="1" dirty="0" smtClean="0"/>
              <a:t>society and job market</a:t>
            </a:r>
            <a:r>
              <a:rPr lang="en-US" sz="2800" dirty="0" smtClean="0"/>
              <a:t>.</a:t>
            </a:r>
            <a:r>
              <a:rPr lang="en-US" sz="2800" dirty="0"/>
              <a:t> 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00357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12576" y="116632"/>
            <a:ext cx="7543800" cy="25939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</a:pPr>
            <a:r>
              <a:rPr lang="pt-BR" sz="4000" b="1" dirty="0" smtClean="0">
                <a:solidFill>
                  <a:srgbClr val="C00000"/>
                </a:solidFill>
              </a:rPr>
              <a:t>Federal </a:t>
            </a:r>
            <a:r>
              <a:rPr lang="pt-BR" sz="4000" b="1" dirty="0" err="1" smtClean="0">
                <a:solidFill>
                  <a:srgbClr val="C00000"/>
                </a:solidFill>
              </a:rPr>
              <a:t>Institute</a:t>
            </a:r>
            <a:r>
              <a:rPr lang="pt-BR" sz="4000" b="1" dirty="0" smtClean="0">
                <a:solidFill>
                  <a:srgbClr val="C00000"/>
                </a:solidFill>
              </a:rPr>
              <a:t> </a:t>
            </a:r>
            <a:r>
              <a:rPr lang="pt-BR" sz="4000" b="1" dirty="0" err="1" smtClean="0">
                <a:solidFill>
                  <a:srgbClr val="C00000"/>
                </a:solidFill>
              </a:rPr>
              <a:t>of</a:t>
            </a:r>
            <a:r>
              <a:rPr lang="pt-BR" sz="4000" b="1" dirty="0" smtClean="0">
                <a:solidFill>
                  <a:srgbClr val="C00000"/>
                </a:solidFill>
              </a:rPr>
              <a:t> Paraíba</a:t>
            </a:r>
            <a:r>
              <a:rPr lang="pt-BR" sz="3200" dirty="0">
                <a:solidFill>
                  <a:srgbClr val="C00000"/>
                </a:solidFill>
              </a:rPr>
              <a:t/>
            </a:r>
            <a:br>
              <a:rPr lang="pt-BR" sz="3200" dirty="0">
                <a:solidFill>
                  <a:srgbClr val="C00000"/>
                </a:solidFill>
              </a:rPr>
            </a:br>
            <a:endParaRPr lang="pt-BR" sz="2800" dirty="0">
              <a:solidFill>
                <a:srgbClr val="C00000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484" y="5731233"/>
            <a:ext cx="2610971" cy="701415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53" y="4979344"/>
            <a:ext cx="14001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067" y="5445224"/>
            <a:ext cx="18383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924944"/>
            <a:ext cx="3082483" cy="148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Outline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71500" indent="-457200">
              <a:spcBef>
                <a:spcPts val="1200"/>
              </a:spcBef>
              <a:buFont typeface="+mj-lt"/>
              <a:buAutoNum type="arabicPeriod"/>
            </a:pPr>
            <a:r>
              <a:rPr lang="pt-BR" sz="2600" dirty="0" smtClean="0"/>
              <a:t>IFPB </a:t>
            </a:r>
          </a:p>
          <a:p>
            <a:pPr marL="571500" indent="-457200">
              <a:spcBef>
                <a:spcPts val="1200"/>
              </a:spcBef>
              <a:buFont typeface="+mj-lt"/>
              <a:buAutoNum type="arabicPeriod"/>
            </a:pPr>
            <a:r>
              <a:rPr lang="pt-BR" sz="2600" dirty="0" smtClean="0"/>
              <a:t>Courses</a:t>
            </a:r>
          </a:p>
          <a:p>
            <a:pPr marL="571500" indent="-457200">
              <a:spcBef>
                <a:spcPts val="1200"/>
              </a:spcBef>
              <a:buFont typeface="+mj-lt"/>
              <a:buAutoNum type="arabicPeriod"/>
            </a:pPr>
            <a:r>
              <a:rPr lang="pt-BR" sz="2600" dirty="0"/>
              <a:t>Some </a:t>
            </a:r>
            <a:r>
              <a:rPr lang="pt-BR" sz="2600" dirty="0" err="1"/>
              <a:t>numbers</a:t>
            </a:r>
            <a:r>
              <a:rPr lang="pt-BR" sz="2600" dirty="0"/>
              <a:t> </a:t>
            </a:r>
          </a:p>
          <a:p>
            <a:pPr marL="571500" indent="-457200">
              <a:spcBef>
                <a:spcPts val="1200"/>
              </a:spcBef>
              <a:buFont typeface="+mj-lt"/>
              <a:buAutoNum type="arabicPeriod"/>
            </a:pPr>
            <a:r>
              <a:rPr lang="pt-BR" sz="2600" dirty="0" err="1" smtClean="0"/>
              <a:t>Innovation</a:t>
            </a:r>
            <a:r>
              <a:rPr lang="pt-BR" sz="2600" dirty="0" smtClean="0"/>
              <a:t> Pole </a:t>
            </a:r>
          </a:p>
          <a:p>
            <a:pPr marL="571500" indent="-457200">
              <a:spcBef>
                <a:spcPts val="1200"/>
              </a:spcBef>
              <a:buFont typeface="+mj-lt"/>
              <a:buAutoNum type="arabicPeriod"/>
            </a:pPr>
            <a:r>
              <a:rPr lang="pt-BR" sz="2600" dirty="0" err="1" smtClean="0"/>
              <a:t>Laboratories</a:t>
            </a:r>
            <a:r>
              <a:rPr lang="pt-BR" sz="2600" dirty="0" smtClean="0"/>
              <a:t> </a:t>
            </a:r>
          </a:p>
          <a:p>
            <a:pPr marL="571500" indent="-457200">
              <a:spcBef>
                <a:spcPts val="1200"/>
              </a:spcBef>
              <a:buFont typeface="+mj-lt"/>
              <a:buAutoNum type="arabicPeriod"/>
            </a:pPr>
            <a:r>
              <a:rPr lang="pt-BR" sz="2600" dirty="0" err="1" smtClean="0"/>
              <a:t>Considerations</a:t>
            </a:r>
            <a:r>
              <a:rPr lang="pt-BR" sz="2600" dirty="0" smtClean="0"/>
              <a:t> </a:t>
            </a:r>
          </a:p>
          <a:p>
            <a:pPr marL="114300" indent="0">
              <a:buNone/>
            </a:pPr>
            <a:endParaRPr lang="pt-BR" sz="26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485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Federal </a:t>
            </a:r>
            <a:r>
              <a:rPr lang="pt-BR" dirty="0" err="1"/>
              <a:t>Institute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Paraíba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It is a </a:t>
            </a:r>
            <a:r>
              <a:rPr lang="en-US" sz="3200" b="1" dirty="0" smtClean="0"/>
              <a:t>federal public </a:t>
            </a:r>
            <a:r>
              <a:rPr lang="en-US" sz="3200" dirty="0"/>
              <a:t>and free of charge </a:t>
            </a:r>
            <a:r>
              <a:rPr lang="en-US" sz="3200" b="1" dirty="0"/>
              <a:t>institution</a:t>
            </a:r>
            <a:r>
              <a:rPr lang="en-US" sz="3200" dirty="0"/>
              <a:t>. </a:t>
            </a:r>
            <a:endParaRPr lang="en-US" sz="3200" dirty="0" smtClean="0"/>
          </a:p>
          <a:p>
            <a:r>
              <a:rPr lang="en-US" sz="2800" dirty="0" smtClean="0"/>
              <a:t>Mission: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 smtClean="0"/>
              <a:t> Promoting </a:t>
            </a:r>
            <a:r>
              <a:rPr lang="en-US" sz="4000" b="1" spc="-100" dirty="0">
                <a:solidFill>
                  <a:srgbClr val="C00000"/>
                </a:solidFill>
                <a:ea typeface="+mj-ea"/>
                <a:cs typeface="+mj-cs"/>
              </a:rPr>
              <a:t>teaching</a:t>
            </a:r>
            <a:r>
              <a:rPr lang="en-US" sz="3600" dirty="0"/>
              <a:t>,</a:t>
            </a:r>
            <a:r>
              <a:rPr lang="en-US" sz="3200" dirty="0"/>
              <a:t> </a:t>
            </a:r>
            <a:r>
              <a:rPr lang="en-US" sz="3200" b="1" spc="-100" dirty="0">
                <a:solidFill>
                  <a:srgbClr val="C00000"/>
                </a:solidFill>
                <a:ea typeface="+mj-ea"/>
                <a:cs typeface="+mj-cs"/>
              </a:rPr>
              <a:t>research</a:t>
            </a:r>
            <a:r>
              <a:rPr lang="en-US" sz="3200" dirty="0"/>
              <a:t>, </a:t>
            </a:r>
            <a:r>
              <a:rPr lang="en-US" sz="3200" b="1" spc="-100" dirty="0">
                <a:solidFill>
                  <a:srgbClr val="C00000"/>
                </a:solidFill>
                <a:ea typeface="+mj-ea"/>
                <a:cs typeface="+mj-cs"/>
              </a:rPr>
              <a:t>extension</a:t>
            </a:r>
            <a:r>
              <a:rPr lang="en-US" sz="3200" dirty="0"/>
              <a:t> </a:t>
            </a:r>
            <a:r>
              <a:rPr lang="en-US" sz="3200" dirty="0" smtClean="0"/>
              <a:t>and </a:t>
            </a:r>
            <a:r>
              <a:rPr lang="en-US" sz="3200" b="1" spc="-100" dirty="0">
                <a:solidFill>
                  <a:srgbClr val="C00000"/>
                </a:solidFill>
                <a:ea typeface="+mj-ea"/>
                <a:cs typeface="+mj-cs"/>
              </a:rPr>
              <a:t>innovation</a:t>
            </a:r>
            <a:r>
              <a:rPr lang="en-US" sz="3200" dirty="0" smtClean="0"/>
              <a:t> activities</a:t>
            </a:r>
          </a:p>
          <a:p>
            <a:pPr lvl="2"/>
            <a:r>
              <a:rPr lang="en-US" sz="3000" dirty="0" smtClean="0"/>
              <a:t>Based on </a:t>
            </a:r>
            <a:r>
              <a:rPr lang="en-US" sz="3000" b="1" spc="-100" dirty="0">
                <a:solidFill>
                  <a:srgbClr val="C00000"/>
                </a:solidFill>
                <a:ea typeface="+mj-ea"/>
                <a:cs typeface="+mj-cs"/>
              </a:rPr>
              <a:t>social inclusion </a:t>
            </a:r>
            <a:r>
              <a:rPr lang="en-US" sz="3000" dirty="0"/>
              <a:t>of young people and </a:t>
            </a:r>
            <a:r>
              <a:rPr lang="en-US" sz="3000" dirty="0" smtClean="0"/>
              <a:t>adults</a:t>
            </a:r>
          </a:p>
          <a:p>
            <a:pPr lvl="2"/>
            <a:r>
              <a:rPr lang="en-US" sz="3000" dirty="0" smtClean="0"/>
              <a:t>Focus on </a:t>
            </a:r>
            <a:r>
              <a:rPr lang="en-US" sz="3000" b="1" spc="-100" dirty="0">
                <a:solidFill>
                  <a:srgbClr val="C00000"/>
                </a:solidFill>
                <a:ea typeface="+mj-ea"/>
                <a:cs typeface="+mj-cs"/>
              </a:rPr>
              <a:t>job market </a:t>
            </a:r>
            <a:r>
              <a:rPr lang="en-US" sz="3000" dirty="0" smtClean="0"/>
              <a:t>oriented courses</a:t>
            </a:r>
            <a:endParaRPr lang="en-US" sz="3000" dirty="0"/>
          </a:p>
          <a:p>
            <a:pPr lvl="2"/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172810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upo 23"/>
          <p:cNvGrpSpPr/>
          <p:nvPr/>
        </p:nvGrpSpPr>
        <p:grpSpPr>
          <a:xfrm>
            <a:off x="467544" y="1700808"/>
            <a:ext cx="3024336" cy="2808312"/>
            <a:chOff x="1043608" y="1700808"/>
            <a:chExt cx="3024336" cy="2808312"/>
          </a:xfrm>
        </p:grpSpPr>
        <p:grpSp>
          <p:nvGrpSpPr>
            <p:cNvPr id="13" name="Grupo 12"/>
            <p:cNvGrpSpPr/>
            <p:nvPr/>
          </p:nvGrpSpPr>
          <p:grpSpPr>
            <a:xfrm>
              <a:off x="1259632" y="1844824"/>
              <a:ext cx="2592288" cy="2448272"/>
              <a:chOff x="1259632" y="1844824"/>
              <a:chExt cx="2592288" cy="2448272"/>
            </a:xfrm>
          </p:grpSpPr>
          <p:sp>
            <p:nvSpPr>
              <p:cNvPr id="4" name="Elipse 3"/>
              <p:cNvSpPr/>
              <p:nvPr/>
            </p:nvSpPr>
            <p:spPr>
              <a:xfrm>
                <a:off x="1259632" y="1844824"/>
                <a:ext cx="2592288" cy="2448272"/>
              </a:xfrm>
              <a:prstGeom prst="ellipse">
                <a:avLst/>
              </a:prstGeom>
              <a:solidFill>
                <a:srgbClr val="FFFF99"/>
              </a:solidFill>
              <a:ln>
                <a:solidFill>
                  <a:srgbClr val="FFFF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rgbClr val="FFFF66"/>
                  </a:solidFill>
                </a:endParaRPr>
              </a:p>
            </p:txBody>
          </p:sp>
          <p:cxnSp>
            <p:nvCxnSpPr>
              <p:cNvPr id="6" name="Conector reto 5"/>
              <p:cNvCxnSpPr>
                <a:stCxn id="4" idx="0"/>
                <a:endCxn id="4" idx="4"/>
              </p:cNvCxnSpPr>
              <p:nvPr/>
            </p:nvCxnSpPr>
            <p:spPr>
              <a:xfrm>
                <a:off x="2555776" y="1844824"/>
                <a:ext cx="0" cy="24482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Conector reto 7"/>
              <p:cNvCxnSpPr>
                <a:stCxn id="4" idx="2"/>
                <a:endCxn id="4" idx="6"/>
              </p:cNvCxnSpPr>
              <p:nvPr/>
            </p:nvCxnSpPr>
            <p:spPr>
              <a:xfrm>
                <a:off x="1259632" y="3068960"/>
                <a:ext cx="259228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CaixaDeTexto 8"/>
              <p:cNvSpPr txBox="1"/>
              <p:nvPr/>
            </p:nvSpPr>
            <p:spPr>
              <a:xfrm>
                <a:off x="1370706" y="2524834"/>
                <a:ext cx="11130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2000" b="1" dirty="0" err="1" smtClean="0">
                    <a:solidFill>
                      <a:srgbClr val="C00000"/>
                    </a:solidFill>
                  </a:rPr>
                  <a:t>Teaching</a:t>
                </a:r>
                <a:endParaRPr lang="pt-BR" sz="2000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0" name="CaixaDeTexto 9"/>
              <p:cNvSpPr txBox="1"/>
              <p:nvPr/>
            </p:nvSpPr>
            <p:spPr>
              <a:xfrm>
                <a:off x="1333903" y="3192860"/>
                <a:ext cx="122187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2000" b="1" dirty="0" err="1" smtClean="0">
                    <a:solidFill>
                      <a:srgbClr val="C00000"/>
                    </a:solidFill>
                  </a:rPr>
                  <a:t>Extension</a:t>
                </a:r>
                <a:endParaRPr lang="pt-BR" sz="2000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1" name="CaixaDeTexto 10"/>
              <p:cNvSpPr txBox="1"/>
              <p:nvPr/>
            </p:nvSpPr>
            <p:spPr>
              <a:xfrm>
                <a:off x="2555776" y="3212976"/>
                <a:ext cx="1280992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900" b="1" dirty="0" err="1" smtClean="0">
                    <a:solidFill>
                      <a:srgbClr val="C00000"/>
                    </a:solidFill>
                  </a:rPr>
                  <a:t>Innovation</a:t>
                </a:r>
                <a:endParaRPr lang="pt-BR" sz="1900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2" name="CaixaDeTexto 11"/>
              <p:cNvSpPr txBox="1"/>
              <p:nvPr/>
            </p:nvSpPr>
            <p:spPr>
              <a:xfrm>
                <a:off x="2627784" y="2524834"/>
                <a:ext cx="11470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2000" b="1" dirty="0" err="1" smtClean="0">
                    <a:solidFill>
                      <a:srgbClr val="C00000"/>
                    </a:solidFill>
                  </a:rPr>
                  <a:t>Research</a:t>
                </a:r>
                <a:endParaRPr lang="pt-BR" sz="2000" b="1" dirty="0">
                  <a:solidFill>
                    <a:srgbClr val="C00000"/>
                  </a:solidFill>
                </a:endParaRPr>
              </a:p>
            </p:txBody>
          </p:sp>
        </p:grpSp>
        <p:sp>
          <p:nvSpPr>
            <p:cNvPr id="18" name="Seta em forma de U 17"/>
            <p:cNvSpPr/>
            <p:nvPr/>
          </p:nvSpPr>
          <p:spPr>
            <a:xfrm>
              <a:off x="1547664" y="1700808"/>
              <a:ext cx="1944216" cy="432048"/>
            </a:xfrm>
            <a:prstGeom prst="utur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0" name="Seta em forma de U 19"/>
            <p:cNvSpPr/>
            <p:nvPr/>
          </p:nvSpPr>
          <p:spPr>
            <a:xfrm rot="10800000">
              <a:off x="1691680" y="4077072"/>
              <a:ext cx="1800200" cy="432048"/>
            </a:xfrm>
            <a:prstGeom prst="utur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2" name="Seta em forma de U 21"/>
            <p:cNvSpPr/>
            <p:nvPr/>
          </p:nvSpPr>
          <p:spPr>
            <a:xfrm rot="16200000">
              <a:off x="359532" y="2960948"/>
              <a:ext cx="1800200" cy="432048"/>
            </a:xfrm>
            <a:prstGeom prst="utur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3" name="Seta em forma de U 22"/>
            <p:cNvSpPr/>
            <p:nvPr/>
          </p:nvSpPr>
          <p:spPr>
            <a:xfrm rot="5400000">
              <a:off x="2951820" y="2960948"/>
              <a:ext cx="1800200" cy="432048"/>
            </a:xfrm>
            <a:prstGeom prst="utur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</p:grpSp>
      <p:sp>
        <p:nvSpPr>
          <p:cNvPr id="25" name="Espaço Reservado para Conteúdo 2"/>
          <p:cNvSpPr txBox="1">
            <a:spLocks/>
          </p:cNvSpPr>
          <p:nvPr/>
        </p:nvSpPr>
        <p:spPr>
          <a:xfrm>
            <a:off x="3923928" y="1556792"/>
            <a:ext cx="4219988" cy="4800600"/>
          </a:xfrm>
          <a:prstGeom prst="rect">
            <a:avLst/>
          </a:prstGeom>
        </p:spPr>
        <p:txBody>
          <a:bodyPr/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800" dirty="0" smtClean="0"/>
              <a:t>Some </a:t>
            </a:r>
            <a:r>
              <a:rPr lang="en-US" sz="2800" b="1" dirty="0" smtClean="0">
                <a:solidFill>
                  <a:srgbClr val="C00000"/>
                </a:solidFill>
              </a:rPr>
              <a:t>Knowledge areas</a:t>
            </a:r>
            <a:r>
              <a:rPr lang="en-US" sz="2800" dirty="0" smtClean="0"/>
              <a:t>:</a:t>
            </a:r>
            <a:endParaRPr lang="en-US" sz="2400" dirty="0" smtClean="0"/>
          </a:p>
          <a:p>
            <a:pPr lvl="1" fontAlgn="base"/>
            <a:r>
              <a:rPr lang="en-US" sz="2600" dirty="0"/>
              <a:t>Electrical Engineering</a:t>
            </a:r>
          </a:p>
          <a:p>
            <a:pPr lvl="1" fontAlgn="base"/>
            <a:r>
              <a:rPr lang="en-US" sz="2600" dirty="0" smtClean="0"/>
              <a:t>Computer Science</a:t>
            </a:r>
          </a:p>
          <a:p>
            <a:pPr lvl="1" fontAlgn="base"/>
            <a:r>
              <a:rPr lang="en-US" sz="2600" dirty="0"/>
              <a:t>Agroecology</a:t>
            </a:r>
          </a:p>
          <a:p>
            <a:pPr lvl="1" fontAlgn="base"/>
            <a:r>
              <a:rPr lang="en-US" sz="2600" dirty="0"/>
              <a:t>Environment</a:t>
            </a:r>
          </a:p>
          <a:p>
            <a:pPr lvl="1" fontAlgn="base"/>
            <a:r>
              <a:rPr lang="en-US" sz="2600" dirty="0" smtClean="0"/>
              <a:t>Fishery</a:t>
            </a:r>
          </a:p>
          <a:p>
            <a:pPr lvl="1" fontAlgn="base"/>
            <a:r>
              <a:rPr lang="en-US" sz="2600" dirty="0" smtClean="0"/>
              <a:t>Seamanship</a:t>
            </a:r>
          </a:p>
          <a:p>
            <a:pPr lvl="1" fontAlgn="base"/>
            <a:r>
              <a:rPr lang="en-US" sz="2600" dirty="0"/>
              <a:t>Mechanical Engineering</a:t>
            </a:r>
          </a:p>
          <a:p>
            <a:pPr lvl="1" fontAlgn="base"/>
            <a:r>
              <a:rPr lang="en-US" sz="2600" dirty="0" smtClean="0"/>
              <a:t>Geosciences</a:t>
            </a:r>
          </a:p>
          <a:p>
            <a:pPr lvl="1" fontAlgn="base"/>
            <a:r>
              <a:rPr lang="en-US" sz="2600" dirty="0" smtClean="0"/>
              <a:t>Chemistry</a:t>
            </a:r>
          </a:p>
          <a:p>
            <a:pPr lvl="1" fontAlgn="base"/>
            <a:endParaRPr lang="en-US" sz="2600" dirty="0" smtClean="0"/>
          </a:p>
          <a:p>
            <a:endParaRPr lang="pt-BR" dirty="0"/>
          </a:p>
        </p:txBody>
      </p:sp>
      <p:sp>
        <p:nvSpPr>
          <p:cNvPr id="29" name="Título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Federal </a:t>
            </a:r>
            <a:r>
              <a:rPr lang="pt-BR" dirty="0" err="1"/>
              <a:t>Institute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Paraíba</a:t>
            </a:r>
          </a:p>
        </p:txBody>
      </p:sp>
    </p:spTree>
    <p:extLst>
      <p:ext uri="{BB962C8B-B14F-4D97-AF65-F5344CB8AC3E}">
        <p14:creationId xmlns:p14="http://schemas.microsoft.com/office/powerpoint/2010/main" val="422820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How</a:t>
            </a:r>
            <a:r>
              <a:rPr lang="pt-BR" dirty="0"/>
              <a:t> does it </a:t>
            </a:r>
            <a:r>
              <a:rPr lang="pt-BR" dirty="0" err="1"/>
              <a:t>work</a:t>
            </a:r>
            <a:r>
              <a:rPr lang="pt-BR" dirty="0"/>
              <a:t>?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4330824" cy="4988024"/>
          </a:xfrm>
        </p:spPr>
        <p:txBody>
          <a:bodyPr>
            <a:normAutofit/>
          </a:bodyPr>
          <a:lstStyle/>
          <a:p>
            <a:r>
              <a:rPr lang="pt-BR" sz="3000" b="1" spc="-100" dirty="0">
                <a:solidFill>
                  <a:srgbClr val="C00000"/>
                </a:solidFill>
                <a:ea typeface="+mj-ea"/>
                <a:cs typeface="+mj-cs"/>
              </a:rPr>
              <a:t>People</a:t>
            </a:r>
          </a:p>
          <a:p>
            <a:pPr lvl="1"/>
            <a:r>
              <a:rPr lang="pt-BR" sz="2600" dirty="0" err="1" smtClean="0"/>
              <a:t>Teachers</a:t>
            </a:r>
            <a:endParaRPr lang="pt-BR" sz="2600" dirty="0" smtClean="0"/>
          </a:p>
          <a:p>
            <a:pPr lvl="1"/>
            <a:r>
              <a:rPr lang="pt-BR" sz="2600" dirty="0" err="1" smtClean="0"/>
              <a:t>Students</a:t>
            </a:r>
            <a:endParaRPr lang="pt-BR" sz="2600" dirty="0" smtClean="0"/>
          </a:p>
          <a:p>
            <a:pPr lvl="1"/>
            <a:r>
              <a:rPr lang="pt-BR" sz="2600" dirty="0" err="1" smtClean="0"/>
              <a:t>Technicians</a:t>
            </a:r>
            <a:endParaRPr lang="pt-BR" sz="3000" dirty="0"/>
          </a:p>
          <a:p>
            <a:r>
              <a:rPr lang="pt-BR" sz="3000" b="1" spc="-100" dirty="0" err="1">
                <a:solidFill>
                  <a:srgbClr val="C00000"/>
                </a:solidFill>
                <a:ea typeface="+mj-ea"/>
                <a:cs typeface="+mj-cs"/>
              </a:rPr>
              <a:t>Infrastructure</a:t>
            </a:r>
            <a:endParaRPr lang="pt-BR" sz="3000" b="1" spc="-100" dirty="0">
              <a:solidFill>
                <a:srgbClr val="C00000"/>
              </a:solidFill>
              <a:ea typeface="+mj-ea"/>
              <a:cs typeface="+mj-cs"/>
            </a:endParaRPr>
          </a:p>
          <a:p>
            <a:pPr lvl="1"/>
            <a:r>
              <a:rPr lang="pt-BR" sz="2600" dirty="0" smtClean="0"/>
              <a:t>Campuses + </a:t>
            </a:r>
            <a:r>
              <a:rPr lang="pt-BR" sz="2600" dirty="0" err="1" smtClean="0"/>
              <a:t>courses</a:t>
            </a:r>
            <a:endParaRPr lang="pt-BR" sz="2600" dirty="0" smtClean="0"/>
          </a:p>
          <a:p>
            <a:pPr lvl="1"/>
            <a:r>
              <a:rPr lang="pt-BR" sz="2600" dirty="0" err="1" smtClean="0"/>
              <a:t>Labs</a:t>
            </a:r>
            <a:r>
              <a:rPr lang="pt-BR" sz="2600" dirty="0" smtClean="0"/>
              <a:t> + </a:t>
            </a:r>
            <a:r>
              <a:rPr lang="pt-BR" sz="2600" dirty="0" err="1" smtClean="0"/>
              <a:t>teaching</a:t>
            </a:r>
            <a:r>
              <a:rPr lang="pt-BR" sz="2600" dirty="0" smtClean="0"/>
              <a:t> </a:t>
            </a:r>
            <a:r>
              <a:rPr lang="pt-BR" sz="2600" dirty="0" err="1" smtClean="0"/>
              <a:t>rooms</a:t>
            </a:r>
            <a:endParaRPr lang="pt-BR" sz="2800" dirty="0"/>
          </a:p>
          <a:p>
            <a:r>
              <a:rPr lang="pt-BR" sz="3000" b="1" spc="-100" dirty="0" err="1">
                <a:solidFill>
                  <a:srgbClr val="C00000"/>
                </a:solidFill>
                <a:ea typeface="+mj-ea"/>
                <a:cs typeface="+mj-cs"/>
              </a:rPr>
              <a:t>Relationships</a:t>
            </a:r>
            <a:endParaRPr lang="pt-BR" sz="3000" b="1" spc="-100" dirty="0">
              <a:solidFill>
                <a:srgbClr val="C00000"/>
              </a:solidFill>
              <a:ea typeface="+mj-ea"/>
              <a:cs typeface="+mj-cs"/>
            </a:endParaRPr>
          </a:p>
          <a:p>
            <a:pPr lvl="1"/>
            <a:r>
              <a:rPr lang="pt-BR" sz="2600" dirty="0" err="1" smtClean="0"/>
              <a:t>Partnership</a:t>
            </a:r>
            <a:r>
              <a:rPr lang="pt-BR" sz="2600" dirty="0" smtClean="0"/>
              <a:t> </a:t>
            </a:r>
            <a:r>
              <a:rPr lang="pt-BR" sz="2600" dirty="0" err="1" smtClean="0"/>
              <a:t>with</a:t>
            </a:r>
            <a:r>
              <a:rPr lang="pt-BR" sz="2600" dirty="0" smtClean="0"/>
              <a:t> </a:t>
            </a:r>
            <a:r>
              <a:rPr lang="pt-BR" sz="2600" dirty="0" err="1" smtClean="0"/>
              <a:t>Industry</a:t>
            </a:r>
            <a:endParaRPr lang="pt-BR" sz="2600" dirty="0" smtClean="0"/>
          </a:p>
          <a:p>
            <a:pPr lvl="2"/>
            <a:endParaRPr lang="pt-BR" sz="2400" dirty="0" smtClean="0"/>
          </a:p>
          <a:p>
            <a:pPr lvl="1"/>
            <a:endParaRPr lang="pt-BR" dirty="0"/>
          </a:p>
        </p:txBody>
      </p:sp>
      <p:sp>
        <p:nvSpPr>
          <p:cNvPr id="18" name="Seta para a direita 17"/>
          <p:cNvSpPr/>
          <p:nvPr/>
        </p:nvSpPr>
        <p:spPr>
          <a:xfrm>
            <a:off x="5004048" y="3140968"/>
            <a:ext cx="792088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/>
        </p:nvSpPr>
        <p:spPr>
          <a:xfrm>
            <a:off x="5940152" y="1916832"/>
            <a:ext cx="1766830" cy="3539430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pt-BR" sz="2800" b="1" dirty="0" smtClean="0"/>
              <a:t>Learning</a:t>
            </a:r>
          </a:p>
          <a:p>
            <a:endParaRPr lang="pt-BR" sz="2800" b="1" dirty="0" smtClean="0"/>
          </a:p>
          <a:p>
            <a:endParaRPr lang="pt-BR" sz="2800" b="1" dirty="0"/>
          </a:p>
          <a:p>
            <a:r>
              <a:rPr lang="pt-BR" sz="2800" b="1" dirty="0" err="1" smtClean="0"/>
              <a:t>Outcomes</a:t>
            </a:r>
            <a:endParaRPr lang="pt-BR" sz="2800" b="1" dirty="0" smtClean="0"/>
          </a:p>
          <a:p>
            <a:endParaRPr lang="pt-BR" sz="2800" b="1" dirty="0"/>
          </a:p>
          <a:p>
            <a:endParaRPr lang="pt-BR" sz="2800" b="1" dirty="0" smtClean="0"/>
          </a:p>
          <a:p>
            <a:r>
              <a:rPr lang="pt-BR" sz="2800" b="1" dirty="0" err="1" smtClean="0"/>
              <a:t>Impact</a:t>
            </a:r>
            <a:r>
              <a:rPr lang="pt-BR" sz="2800" b="1" dirty="0" smtClean="0"/>
              <a:t> </a:t>
            </a:r>
            <a:r>
              <a:rPr lang="pt-BR" sz="2800" b="1" dirty="0" err="1" smtClean="0"/>
              <a:t>on</a:t>
            </a:r>
            <a:r>
              <a:rPr lang="pt-BR" sz="2800" b="1" dirty="0" smtClean="0"/>
              <a:t> </a:t>
            </a:r>
          </a:p>
          <a:p>
            <a:r>
              <a:rPr lang="pt-BR" sz="2800" b="1" dirty="0" err="1" smtClean="0"/>
              <a:t>Society</a:t>
            </a:r>
            <a:r>
              <a:rPr lang="pt-BR" sz="2800" b="1" dirty="0" smtClean="0"/>
              <a:t> 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73334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/>
              <a:t>Pillars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57199" y="1600200"/>
            <a:ext cx="7499177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Courses in </a:t>
            </a:r>
            <a:r>
              <a:rPr lang="en-US" sz="3200" b="1" spc="-100" dirty="0">
                <a:solidFill>
                  <a:srgbClr val="C00000"/>
                </a:solidFill>
                <a:ea typeface="+mj-ea"/>
                <a:cs typeface="+mj-cs"/>
              </a:rPr>
              <a:t>several levels</a:t>
            </a:r>
            <a:r>
              <a:rPr lang="en-US" sz="3000" dirty="0" smtClean="0"/>
              <a:t>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/>
              <a:t>B</a:t>
            </a:r>
            <a:r>
              <a:rPr lang="en-US" sz="2600" dirty="0" smtClean="0"/>
              <a:t>asic</a:t>
            </a:r>
            <a:r>
              <a:rPr lang="en-US" sz="2600" dirty="0"/>
              <a:t>, technical, graduation and post-graduation </a:t>
            </a:r>
            <a:endParaRPr lang="en-US" sz="26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pt-BR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Verticalization</a:t>
            </a:r>
            <a:r>
              <a:rPr lang="pt-BR" sz="2800" dirty="0" smtClean="0"/>
              <a:t>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pt-BR" sz="2800" dirty="0" err="1" smtClean="0"/>
              <a:t>to</a:t>
            </a:r>
            <a:r>
              <a:rPr lang="pt-BR" sz="2800" dirty="0" smtClean="0"/>
              <a:t> </a:t>
            </a:r>
            <a:r>
              <a:rPr lang="pt-BR" sz="2800" dirty="0" err="1" smtClean="0"/>
              <a:t>offer</a:t>
            </a:r>
            <a:r>
              <a:rPr lang="pt-BR" sz="2800" dirty="0" smtClean="0"/>
              <a:t> </a:t>
            </a:r>
            <a:r>
              <a:rPr lang="pt-BR" sz="2800" dirty="0" err="1"/>
              <a:t>courses</a:t>
            </a:r>
            <a:r>
              <a:rPr lang="pt-BR" sz="2800" dirty="0"/>
              <a:t> </a:t>
            </a:r>
            <a:r>
              <a:rPr lang="pt-BR" sz="2800" dirty="0" err="1"/>
              <a:t>of</a:t>
            </a:r>
            <a:r>
              <a:rPr lang="pt-BR" sz="2800" dirty="0"/>
              <a:t> </a:t>
            </a:r>
            <a:r>
              <a:rPr lang="pt-BR" sz="2800" dirty="0" err="1"/>
              <a:t>the</a:t>
            </a:r>
            <a:r>
              <a:rPr lang="pt-BR" sz="2800" dirty="0"/>
              <a:t> </a:t>
            </a:r>
            <a:r>
              <a:rPr lang="pt-BR" sz="2800" dirty="0" err="1"/>
              <a:t>same</a:t>
            </a:r>
            <a:r>
              <a:rPr lang="pt-BR" sz="2800" dirty="0"/>
              <a:t> </a:t>
            </a:r>
            <a:r>
              <a:rPr lang="pt-BR" sz="2800" dirty="0" err="1"/>
              <a:t>fields</a:t>
            </a:r>
            <a:r>
              <a:rPr lang="pt-BR" sz="2800" dirty="0"/>
              <a:t> </a:t>
            </a:r>
            <a:r>
              <a:rPr lang="pt-BR" sz="2800" dirty="0" smtClean="0"/>
              <a:t>in </a:t>
            </a:r>
            <a:r>
              <a:rPr lang="pt-BR" sz="2800" dirty="0" err="1"/>
              <a:t>different</a:t>
            </a:r>
            <a:r>
              <a:rPr lang="pt-BR" sz="2800" dirty="0"/>
              <a:t> </a:t>
            </a:r>
            <a:r>
              <a:rPr lang="pt-BR" sz="2800" dirty="0" err="1"/>
              <a:t>levels</a:t>
            </a:r>
            <a:r>
              <a:rPr lang="pt-BR" sz="2800" dirty="0"/>
              <a:t>, </a:t>
            </a:r>
            <a:r>
              <a:rPr lang="pt-BR" sz="2800" dirty="0" err="1"/>
              <a:t>so</a:t>
            </a:r>
            <a:r>
              <a:rPr lang="pt-BR" sz="2800" dirty="0"/>
              <a:t> </a:t>
            </a:r>
            <a:r>
              <a:rPr lang="pt-BR" sz="2800" dirty="0" err="1"/>
              <a:t>that</a:t>
            </a:r>
            <a:r>
              <a:rPr lang="pt-BR" sz="2800" dirty="0"/>
              <a:t> </a:t>
            </a:r>
            <a:r>
              <a:rPr lang="pt-BR" sz="2800" dirty="0" err="1"/>
              <a:t>the</a:t>
            </a:r>
            <a:r>
              <a:rPr lang="pt-BR" sz="2800" dirty="0"/>
              <a:t> </a:t>
            </a:r>
            <a:r>
              <a:rPr lang="pt-BR" sz="2800" dirty="0" err="1"/>
              <a:t>students</a:t>
            </a:r>
            <a:r>
              <a:rPr lang="pt-BR" sz="2800" dirty="0"/>
              <a:t> </a:t>
            </a:r>
            <a:r>
              <a:rPr lang="pt-BR" sz="2800" dirty="0" err="1"/>
              <a:t>have</a:t>
            </a:r>
            <a:r>
              <a:rPr lang="pt-BR" sz="2800" dirty="0"/>
              <a:t> </a:t>
            </a:r>
            <a:r>
              <a:rPr lang="pt-BR" sz="2800" dirty="0" err="1"/>
              <a:t>the</a:t>
            </a:r>
            <a:r>
              <a:rPr lang="pt-BR" sz="2800" dirty="0"/>
              <a:t> </a:t>
            </a:r>
            <a:r>
              <a:rPr lang="pt-BR" sz="2800" dirty="0" err="1"/>
              <a:t>possibility</a:t>
            </a:r>
            <a:r>
              <a:rPr lang="pt-BR" sz="2800" dirty="0"/>
              <a:t> </a:t>
            </a:r>
            <a:r>
              <a:rPr lang="pt-BR" sz="2800" dirty="0" err="1"/>
              <a:t>to</a:t>
            </a:r>
            <a:r>
              <a:rPr lang="pt-BR" sz="2800" dirty="0"/>
              <a:t> complete, </a:t>
            </a:r>
            <a:r>
              <a:rPr lang="pt-BR" sz="2800" dirty="0" err="1"/>
              <a:t>without</a:t>
            </a:r>
            <a:r>
              <a:rPr lang="pt-BR" sz="2800" dirty="0"/>
              <a:t> </a:t>
            </a:r>
            <a:r>
              <a:rPr lang="pt-BR" sz="2800" dirty="0" err="1"/>
              <a:t>changing</a:t>
            </a:r>
            <a:r>
              <a:rPr lang="pt-BR" sz="2800" dirty="0"/>
              <a:t> </a:t>
            </a:r>
            <a:r>
              <a:rPr lang="pt-BR" sz="2800" dirty="0" err="1"/>
              <a:t>the</a:t>
            </a:r>
            <a:r>
              <a:rPr lang="pt-BR" sz="2800" dirty="0"/>
              <a:t> </a:t>
            </a:r>
            <a:r>
              <a:rPr lang="pt-BR" sz="2800" dirty="0" err="1"/>
              <a:t>institution</a:t>
            </a:r>
            <a:r>
              <a:rPr lang="pt-BR" sz="2800" dirty="0"/>
              <a:t>, </a:t>
            </a:r>
            <a:r>
              <a:rPr lang="pt-BR" sz="2800" dirty="0" err="1"/>
              <a:t>the</a:t>
            </a:r>
            <a:r>
              <a:rPr lang="pt-BR" sz="2800" dirty="0"/>
              <a:t> </a:t>
            </a:r>
            <a:r>
              <a:rPr lang="pt-BR" sz="2800" dirty="0" err="1"/>
              <a:t>graduating</a:t>
            </a:r>
            <a:r>
              <a:rPr lang="pt-BR" sz="2800" dirty="0"/>
              <a:t> </a:t>
            </a:r>
            <a:r>
              <a:rPr lang="pt-BR" sz="2800" dirty="0" err="1"/>
              <a:t>process</a:t>
            </a:r>
            <a:r>
              <a:rPr lang="pt-BR" sz="2800" dirty="0"/>
              <a:t> </a:t>
            </a:r>
            <a:r>
              <a:rPr lang="pt-BR" sz="2800" dirty="0" err="1"/>
              <a:t>since</a:t>
            </a:r>
            <a:r>
              <a:rPr lang="pt-BR" sz="2800" dirty="0"/>
              <a:t> high </a:t>
            </a:r>
            <a:r>
              <a:rPr lang="pt-BR" sz="2800" dirty="0" err="1"/>
              <a:t>school</a:t>
            </a:r>
            <a:r>
              <a:rPr lang="pt-BR" sz="2800" dirty="0"/>
              <a:t> </a:t>
            </a:r>
            <a:r>
              <a:rPr lang="pt-BR" sz="2800" dirty="0" err="1"/>
              <a:t>until</a:t>
            </a:r>
            <a:r>
              <a:rPr lang="pt-BR" sz="2800" dirty="0"/>
              <a:t> </a:t>
            </a:r>
            <a:r>
              <a:rPr lang="pt-BR" sz="2800" dirty="0" err="1"/>
              <a:t>the</a:t>
            </a:r>
            <a:r>
              <a:rPr lang="pt-BR" sz="2800" dirty="0"/>
              <a:t> post-</a:t>
            </a:r>
            <a:r>
              <a:rPr lang="pt-BR" sz="2800" dirty="0" err="1"/>
              <a:t>graduation</a:t>
            </a:r>
            <a:r>
              <a:rPr lang="pt-BR" sz="2800" dirty="0"/>
              <a:t>; </a:t>
            </a:r>
            <a:endParaRPr lang="en-US" sz="2800" dirty="0" smtClean="0"/>
          </a:p>
          <a:p>
            <a:r>
              <a:rPr lang="en-US" sz="2800" dirty="0"/>
              <a:t>Cooperative </a:t>
            </a:r>
            <a:r>
              <a:rPr lang="en-US" sz="2800" b="1" spc="-100" dirty="0">
                <a:solidFill>
                  <a:srgbClr val="C00000"/>
                </a:solidFill>
                <a:ea typeface="+mj-ea"/>
                <a:cs typeface="+mj-cs"/>
              </a:rPr>
              <a:t>educational programs</a:t>
            </a:r>
          </a:p>
          <a:p>
            <a:r>
              <a:rPr lang="en-US" sz="2800" b="1" spc="-100" dirty="0">
                <a:solidFill>
                  <a:srgbClr val="C00000"/>
                </a:solidFill>
                <a:ea typeface="+mj-ea"/>
                <a:cs typeface="+mj-cs"/>
              </a:rPr>
              <a:t>Partnerships</a:t>
            </a:r>
            <a:r>
              <a:rPr lang="en-US" sz="2800" dirty="0"/>
              <a:t> with institutions and </a:t>
            </a:r>
            <a:r>
              <a:rPr lang="en-US" sz="2800" b="1" spc="-100" dirty="0">
                <a:solidFill>
                  <a:srgbClr val="C00000"/>
                </a:solidFill>
                <a:ea typeface="+mj-ea"/>
                <a:cs typeface="+mj-cs"/>
              </a:rPr>
              <a:t>companies</a:t>
            </a:r>
            <a:r>
              <a:rPr lang="en-US" sz="2800" dirty="0"/>
              <a:t> </a:t>
            </a:r>
          </a:p>
          <a:p>
            <a:pPr marL="708660" lvl="2">
              <a:buClr>
                <a:schemeClr val="accent1"/>
              </a:buClr>
            </a:pPr>
            <a:r>
              <a:rPr lang="en-US" sz="2400" dirty="0"/>
              <a:t>Providing students with employment opportunities and specific learning outcomes.</a:t>
            </a:r>
            <a:endParaRPr lang="pt-BR" sz="2400" dirty="0"/>
          </a:p>
          <a:p>
            <a:pPr lvl="2"/>
            <a:endParaRPr lang="pt-BR" sz="3200" dirty="0"/>
          </a:p>
          <a:p>
            <a:endParaRPr lang="pt-BR" dirty="0"/>
          </a:p>
        </p:txBody>
      </p:sp>
      <p:pic>
        <p:nvPicPr>
          <p:cNvPr id="5" name="Picture 2" descr="Resultado de imagem para hands 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60648"/>
            <a:ext cx="2520281" cy="1486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76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627784" y="274638"/>
            <a:ext cx="5449416" cy="1143000"/>
          </a:xfrm>
        </p:spPr>
        <p:txBody>
          <a:bodyPr/>
          <a:lstStyle/>
          <a:p>
            <a:pPr lvl="2" algn="r" rtl="0">
              <a:spcBef>
                <a:spcPct val="0"/>
              </a:spcBef>
            </a:pPr>
            <a:r>
              <a:rPr lang="en-US" sz="4400" kern="12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J</a:t>
            </a:r>
            <a:r>
              <a:rPr lang="en-US" sz="4400" kern="1200" spc="-1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ob </a:t>
            </a:r>
            <a:r>
              <a:rPr lang="en-US" sz="4400" kern="12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market oriented </a:t>
            </a:r>
            <a:r>
              <a:rPr lang="en-US" sz="4400" kern="1200" spc="-1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courses</a:t>
            </a:r>
            <a:endParaRPr lang="pt-BR" sz="4400" kern="1200" spc="-1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68760"/>
            <a:ext cx="5589240" cy="558924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54635"/>
            <a:ext cx="1299560" cy="1216744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 rot="16200000">
            <a:off x="655046" y="3952867"/>
            <a:ext cx="912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 smtClean="0">
                <a:solidFill>
                  <a:srgbClr val="C00000"/>
                </a:solidFill>
              </a:rPr>
              <a:t>IFPB</a:t>
            </a:r>
            <a:endParaRPr lang="pt-BR" sz="3200" dirty="0">
              <a:solidFill>
                <a:srgbClr val="C00000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051720" y="3933056"/>
            <a:ext cx="4032448" cy="1440160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771800" y="2420888"/>
            <a:ext cx="3312368" cy="1440160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2051720" y="1628800"/>
            <a:ext cx="4032448" cy="792088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/>
          <p:cNvSpPr/>
          <p:nvPr/>
        </p:nvSpPr>
        <p:spPr>
          <a:xfrm>
            <a:off x="6228184" y="2132856"/>
            <a:ext cx="764704" cy="338437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04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1143000"/>
          </a:xfrm>
        </p:spPr>
        <p:txBody>
          <a:bodyPr/>
          <a:lstStyle/>
          <a:p>
            <a:r>
              <a:rPr lang="pt-BR" dirty="0" err="1" smtClean="0"/>
              <a:t>Course</a:t>
            </a:r>
            <a:r>
              <a:rPr lang="pt-BR" dirty="0" smtClean="0"/>
              <a:t> </a:t>
            </a:r>
            <a:r>
              <a:rPr lang="pt-BR" dirty="0" err="1" smtClean="0"/>
              <a:t>Proposals</a:t>
            </a:r>
            <a:r>
              <a:rPr lang="pt-BR" dirty="0" smtClean="0"/>
              <a:t> - Lucena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IFPB consolidated a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 Unit in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Lucena</a:t>
            </a:r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spcBef>
                <a:spcPts val="0"/>
              </a:spcBef>
            </a:pPr>
            <a:r>
              <a:rPr lang="pt-BR" sz="2400" b="1" dirty="0" err="1" smtClean="0"/>
              <a:t>Subsequent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Technical</a:t>
            </a:r>
            <a:r>
              <a:rPr lang="pt-BR" sz="2400" b="1" dirty="0" smtClean="0"/>
              <a:t> </a:t>
            </a:r>
          </a:p>
          <a:p>
            <a:pPr lvl="2">
              <a:spcBef>
                <a:spcPts val="0"/>
              </a:spcBef>
            </a:pPr>
            <a:r>
              <a:rPr lang="pt-BR" sz="2400" dirty="0" err="1" smtClean="0"/>
              <a:t>Fishery</a:t>
            </a:r>
            <a:endParaRPr lang="pt-BR" sz="2400" dirty="0" smtClean="0"/>
          </a:p>
          <a:p>
            <a:pPr lvl="2">
              <a:spcBef>
                <a:spcPts val="0"/>
              </a:spcBef>
            </a:pPr>
            <a:r>
              <a:rPr lang="pt-BR" sz="2400" dirty="0" err="1"/>
              <a:t>Maneuvers</a:t>
            </a:r>
            <a:r>
              <a:rPr lang="pt-BR" sz="2400" dirty="0"/>
              <a:t> </a:t>
            </a:r>
            <a:r>
              <a:rPr lang="pt-BR" sz="2400" dirty="0" err="1"/>
              <a:t>and</a:t>
            </a:r>
            <a:r>
              <a:rPr lang="pt-BR" sz="2400" dirty="0"/>
              <a:t> Deck </a:t>
            </a:r>
            <a:r>
              <a:rPr lang="pt-BR" sz="2400" dirty="0" err="1" smtClean="0"/>
              <a:t>Equipment</a:t>
            </a:r>
            <a:endParaRPr lang="pt-BR" sz="2400" dirty="0" smtClean="0"/>
          </a:p>
          <a:p>
            <a:pPr lvl="2">
              <a:spcBef>
                <a:spcPts val="0"/>
              </a:spcBef>
            </a:pPr>
            <a:r>
              <a:rPr lang="pt-BR" sz="2400" dirty="0" err="1"/>
              <a:t>Maintenance</a:t>
            </a:r>
            <a:r>
              <a:rPr lang="pt-BR" sz="2400" dirty="0"/>
              <a:t> </a:t>
            </a:r>
            <a:r>
              <a:rPr lang="pt-BR" sz="2400" dirty="0" err="1"/>
              <a:t>of</a:t>
            </a:r>
            <a:r>
              <a:rPr lang="pt-BR" sz="2400" dirty="0"/>
              <a:t> Naval </a:t>
            </a:r>
            <a:r>
              <a:rPr lang="pt-BR" sz="2400" dirty="0" err="1" smtClean="0"/>
              <a:t>Machinery</a:t>
            </a:r>
            <a:endParaRPr lang="pt-BR" sz="2400" dirty="0" smtClean="0"/>
          </a:p>
          <a:p>
            <a:pPr lvl="1">
              <a:spcBef>
                <a:spcPts val="0"/>
              </a:spcBef>
            </a:pPr>
            <a:r>
              <a:rPr lang="pt-BR" sz="2400" b="1" dirty="0" err="1" smtClean="0"/>
              <a:t>Continuous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Formation</a:t>
            </a:r>
            <a:endParaRPr lang="pt-BR" sz="2400" b="1" dirty="0" smtClean="0"/>
          </a:p>
          <a:p>
            <a:pPr lvl="2">
              <a:spcBef>
                <a:spcPts val="0"/>
              </a:spcBef>
            </a:pPr>
            <a:r>
              <a:rPr lang="pt-BR" sz="2400" dirty="0" err="1"/>
              <a:t>Solid</a:t>
            </a:r>
            <a:r>
              <a:rPr lang="pt-BR" sz="2400" dirty="0"/>
              <a:t> </a:t>
            </a:r>
            <a:r>
              <a:rPr lang="pt-BR" sz="2400" dirty="0" err="1"/>
              <a:t>Waste</a:t>
            </a:r>
            <a:r>
              <a:rPr lang="pt-BR" sz="2400" dirty="0"/>
              <a:t> Management </a:t>
            </a:r>
            <a:r>
              <a:rPr lang="pt-BR" sz="2400" dirty="0" smtClean="0"/>
              <a:t>Agent</a:t>
            </a:r>
          </a:p>
          <a:p>
            <a:pPr lvl="2">
              <a:spcBef>
                <a:spcPts val="0"/>
              </a:spcBef>
            </a:pPr>
            <a:r>
              <a:rPr lang="pt-BR" sz="2400" dirty="0" err="1"/>
              <a:t>Port</a:t>
            </a:r>
            <a:r>
              <a:rPr lang="pt-BR" sz="2400" dirty="0"/>
              <a:t> </a:t>
            </a:r>
            <a:r>
              <a:rPr lang="pt-BR" sz="2400" dirty="0" err="1"/>
              <a:t>Logistics</a:t>
            </a:r>
            <a:r>
              <a:rPr lang="pt-BR" sz="2400" dirty="0"/>
              <a:t> </a:t>
            </a:r>
            <a:r>
              <a:rPr lang="pt-BR" sz="2400" dirty="0" err="1"/>
              <a:t>Operation</a:t>
            </a:r>
            <a:r>
              <a:rPr lang="pt-BR" sz="2400" dirty="0"/>
              <a:t> </a:t>
            </a:r>
            <a:r>
              <a:rPr lang="pt-BR" sz="2400" dirty="0" err="1" smtClean="0"/>
              <a:t>Assistant</a:t>
            </a:r>
            <a:endParaRPr lang="pt-BR" sz="2400" dirty="0" smtClean="0"/>
          </a:p>
          <a:p>
            <a:pPr lvl="2">
              <a:spcBef>
                <a:spcPts val="0"/>
              </a:spcBef>
            </a:pPr>
            <a:r>
              <a:rPr lang="pt-BR" sz="2400" dirty="0" err="1" smtClean="0"/>
              <a:t>Navigation</a:t>
            </a:r>
            <a:endParaRPr lang="pt-BR" sz="2400" dirty="0" smtClean="0"/>
          </a:p>
          <a:p>
            <a:pPr lvl="2">
              <a:spcBef>
                <a:spcPts val="0"/>
              </a:spcBef>
            </a:pPr>
            <a:r>
              <a:rPr lang="pt-BR" sz="2400" dirty="0"/>
              <a:t>Naval </a:t>
            </a:r>
            <a:r>
              <a:rPr lang="pt-BR" sz="2400" dirty="0" err="1"/>
              <a:t>Propulsion</a:t>
            </a:r>
            <a:r>
              <a:rPr lang="pt-BR" sz="2400" dirty="0"/>
              <a:t> </a:t>
            </a:r>
            <a:r>
              <a:rPr lang="pt-BR" sz="2400" dirty="0" smtClean="0"/>
              <a:t>Systems</a:t>
            </a:r>
          </a:p>
          <a:p>
            <a:pPr lvl="2">
              <a:spcBef>
                <a:spcPts val="0"/>
              </a:spcBef>
            </a:pPr>
            <a:r>
              <a:rPr lang="pt-BR" sz="2400" dirty="0" err="1"/>
              <a:t>Auxiliary</a:t>
            </a:r>
            <a:r>
              <a:rPr lang="pt-BR" sz="2400" dirty="0"/>
              <a:t> Naval Systems</a:t>
            </a:r>
            <a:endParaRPr lang="pt-BR" sz="2400" dirty="0" smtClean="0"/>
          </a:p>
          <a:p>
            <a:pPr lvl="1">
              <a:spcBef>
                <a:spcPts val="0"/>
              </a:spcBef>
            </a:pPr>
            <a:r>
              <a:rPr lang="pt-BR" sz="2400" b="1" dirty="0" err="1" smtClean="0"/>
              <a:t>Pos-graduation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programs</a:t>
            </a:r>
            <a:endParaRPr lang="pt-BR" sz="2400" b="1" dirty="0" smtClean="0"/>
          </a:p>
          <a:p>
            <a:pPr lvl="2">
              <a:spcBef>
                <a:spcPts val="0"/>
              </a:spcBef>
            </a:pPr>
            <a:r>
              <a:rPr lang="pt-BR" sz="2400" dirty="0" smtClean="0"/>
              <a:t>In </a:t>
            </a:r>
            <a:r>
              <a:rPr lang="pt-BR" sz="2400" dirty="0" err="1"/>
              <a:t>environmental</a:t>
            </a:r>
            <a:r>
              <a:rPr lang="pt-BR" sz="2400" dirty="0"/>
              <a:t> </a:t>
            </a:r>
            <a:r>
              <a:rPr lang="pt-BR" sz="2400" dirty="0" err="1" smtClean="0"/>
              <a:t>control</a:t>
            </a:r>
            <a:endParaRPr lang="pt-BR" sz="2400" dirty="0" smtClean="0"/>
          </a:p>
          <a:p>
            <a:pPr lvl="2">
              <a:spcBef>
                <a:spcPts val="0"/>
              </a:spcBef>
            </a:pPr>
            <a:r>
              <a:rPr lang="en-US" sz="2400" dirty="0" smtClean="0"/>
              <a:t>In </a:t>
            </a:r>
            <a:r>
              <a:rPr lang="en-US" sz="2400" dirty="0"/>
              <a:t>waterway transportation</a:t>
            </a:r>
            <a:endParaRPr lang="pt-BR" sz="2400" dirty="0" smtClean="0"/>
          </a:p>
          <a:p>
            <a:pPr lvl="2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33598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04933" y="260648"/>
            <a:ext cx="7620000" cy="1143000"/>
          </a:xfrm>
        </p:spPr>
        <p:txBody>
          <a:bodyPr/>
          <a:lstStyle/>
          <a:p>
            <a:r>
              <a:rPr lang="pt-BR" dirty="0" smtClean="0"/>
              <a:t>Some </a:t>
            </a:r>
            <a:r>
              <a:rPr lang="pt-BR" dirty="0" err="1" smtClean="0"/>
              <a:t>numbers</a:t>
            </a:r>
            <a:r>
              <a:rPr lang="pt-BR" dirty="0" smtClean="0"/>
              <a:t> </a:t>
            </a:r>
            <a:endParaRPr lang="pt-BR" sz="36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6788302" y="3068960"/>
            <a:ext cx="1312090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C00000"/>
                </a:solidFill>
              </a:rPr>
              <a:t>181 </a:t>
            </a:r>
            <a:r>
              <a:rPr lang="pt-BR" sz="1600" b="1" dirty="0" err="1" smtClean="0">
                <a:solidFill>
                  <a:srgbClr val="C00000"/>
                </a:solidFill>
              </a:rPr>
              <a:t>Research</a:t>
            </a:r>
            <a:endParaRPr lang="pt-BR" sz="1600" b="1" dirty="0" smtClean="0">
              <a:solidFill>
                <a:srgbClr val="C00000"/>
              </a:solidFill>
            </a:endParaRPr>
          </a:p>
          <a:p>
            <a:pPr algn="ctr"/>
            <a:r>
              <a:rPr lang="pt-BR" sz="1600" b="1" dirty="0" err="1" smtClean="0">
                <a:solidFill>
                  <a:srgbClr val="C00000"/>
                </a:solidFill>
              </a:rPr>
              <a:t>Groups</a:t>
            </a:r>
            <a:endParaRPr lang="pt-BR" b="1" dirty="0">
              <a:solidFill>
                <a:srgbClr val="C0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8070842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863367" y="2996952"/>
            <a:ext cx="13295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b="1" dirty="0">
                <a:solidFill>
                  <a:srgbClr val="C00000"/>
                </a:solidFill>
              </a:rPr>
              <a:t>21 </a:t>
            </a:r>
            <a:r>
              <a:rPr lang="pt-BR" sz="1600" b="1" dirty="0" smtClean="0">
                <a:solidFill>
                  <a:srgbClr val="C00000"/>
                </a:solidFill>
              </a:rPr>
              <a:t>campuses</a:t>
            </a:r>
            <a:endParaRPr lang="pt-BR" sz="1600" b="1" dirty="0">
              <a:solidFill>
                <a:srgbClr val="C00000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63888" y="3068960"/>
            <a:ext cx="1462260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rgbClr val="C00000"/>
                </a:solidFill>
              </a:rPr>
              <a:t>416 </a:t>
            </a:r>
            <a:r>
              <a:rPr lang="pt-BR" sz="1400" b="1" dirty="0" err="1" smtClean="0">
                <a:solidFill>
                  <a:srgbClr val="C00000"/>
                </a:solidFill>
              </a:rPr>
              <a:t>Phd</a:t>
            </a:r>
            <a:r>
              <a:rPr lang="pt-BR" sz="1400" b="1" dirty="0" smtClean="0">
                <a:solidFill>
                  <a:srgbClr val="C00000"/>
                </a:solidFill>
              </a:rPr>
              <a:t> </a:t>
            </a:r>
            <a:r>
              <a:rPr lang="pt-BR" sz="1400" b="1" dirty="0" err="1" smtClean="0">
                <a:solidFill>
                  <a:srgbClr val="C00000"/>
                </a:solidFill>
              </a:rPr>
              <a:t>and</a:t>
            </a:r>
            <a:r>
              <a:rPr lang="pt-BR" sz="1400" b="1" dirty="0" smtClean="0">
                <a:solidFill>
                  <a:srgbClr val="C00000"/>
                </a:solidFill>
              </a:rPr>
              <a:t> 119 </a:t>
            </a:r>
          </a:p>
          <a:p>
            <a:pPr algn="ctr"/>
            <a:r>
              <a:rPr lang="pt-BR" sz="1400" b="1" dirty="0" err="1" smtClean="0">
                <a:solidFill>
                  <a:srgbClr val="C00000"/>
                </a:solidFill>
              </a:rPr>
              <a:t>MSc</a:t>
            </a:r>
            <a:r>
              <a:rPr lang="pt-BR" sz="1400" b="1" dirty="0" smtClean="0">
                <a:solidFill>
                  <a:srgbClr val="C00000"/>
                </a:solidFill>
              </a:rPr>
              <a:t> </a:t>
            </a:r>
            <a:r>
              <a:rPr lang="pt-BR" sz="1400" b="1" dirty="0" err="1" smtClean="0">
                <a:solidFill>
                  <a:srgbClr val="C00000"/>
                </a:solidFill>
              </a:rPr>
              <a:t>Professors</a:t>
            </a:r>
            <a:r>
              <a:rPr lang="pt-BR" sz="1400" b="1" dirty="0" smtClean="0">
                <a:solidFill>
                  <a:srgbClr val="C00000"/>
                </a:solidFill>
              </a:rPr>
              <a:t> </a:t>
            </a:r>
            <a:endParaRPr lang="pt-BR" sz="1600" b="1" dirty="0">
              <a:solidFill>
                <a:srgbClr val="C00000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94129" y="3161293"/>
            <a:ext cx="9557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C00000"/>
                </a:solidFill>
              </a:rPr>
              <a:t>+ 31.000 </a:t>
            </a:r>
          </a:p>
          <a:p>
            <a:pPr algn="ctr"/>
            <a:r>
              <a:rPr lang="pt-BR" sz="1600" b="1" dirty="0" err="1" smtClean="0">
                <a:solidFill>
                  <a:srgbClr val="C00000"/>
                </a:solidFill>
              </a:rPr>
              <a:t>students</a:t>
            </a:r>
            <a:endParaRPr lang="pt-BR" sz="1600" b="1" dirty="0">
              <a:solidFill>
                <a:srgbClr val="C0000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318628" y="3070123"/>
            <a:ext cx="11878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C00000"/>
                </a:solidFill>
              </a:rPr>
              <a:t>234 </a:t>
            </a:r>
            <a:r>
              <a:rPr lang="pt-BR" sz="1600" b="1" dirty="0" err="1" smtClean="0">
                <a:solidFill>
                  <a:srgbClr val="C00000"/>
                </a:solidFill>
              </a:rPr>
              <a:t>courses</a:t>
            </a:r>
            <a:endParaRPr lang="pt-BR" sz="1600" b="1" dirty="0">
              <a:solidFill>
                <a:srgbClr val="C00000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343" y="4005064"/>
            <a:ext cx="1588703" cy="1756652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1301086" y="5877272"/>
            <a:ext cx="211878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pt-BR" sz="1400" b="1" dirty="0" smtClean="0">
                <a:solidFill>
                  <a:srgbClr val="C00000"/>
                </a:solidFill>
              </a:rPr>
              <a:t>41 </a:t>
            </a:r>
            <a:r>
              <a:rPr lang="pt-BR" sz="1400" b="1" dirty="0" err="1" smtClean="0">
                <a:solidFill>
                  <a:srgbClr val="C00000"/>
                </a:solidFill>
              </a:rPr>
              <a:t>patents</a:t>
            </a:r>
            <a:r>
              <a:rPr lang="pt-BR" sz="1400" b="1" dirty="0" smtClean="0">
                <a:solidFill>
                  <a:srgbClr val="C00000"/>
                </a:solidFill>
              </a:rPr>
              <a:t> </a:t>
            </a:r>
            <a:r>
              <a:rPr lang="pt-BR" sz="1400" b="1" dirty="0" err="1" smtClean="0">
                <a:solidFill>
                  <a:srgbClr val="C00000"/>
                </a:solidFill>
              </a:rPr>
              <a:t>and</a:t>
            </a:r>
            <a:r>
              <a:rPr lang="pt-BR" sz="1400" b="1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pt-BR" sz="1400" b="1" dirty="0" smtClean="0">
                <a:solidFill>
                  <a:srgbClr val="C00000"/>
                </a:solidFill>
              </a:rPr>
              <a:t>37 software </a:t>
            </a:r>
            <a:r>
              <a:rPr lang="pt-BR" sz="1400" b="1" dirty="0" err="1" smtClean="0">
                <a:solidFill>
                  <a:srgbClr val="C00000"/>
                </a:solidFill>
              </a:rPr>
              <a:t>registrations</a:t>
            </a:r>
            <a:r>
              <a:rPr lang="pt-BR" sz="1400" b="1" dirty="0" smtClean="0">
                <a:solidFill>
                  <a:srgbClr val="C00000"/>
                </a:solidFill>
              </a:rPr>
              <a:t>  </a:t>
            </a:r>
            <a:endParaRPr lang="pt-BR" sz="1600" b="1" dirty="0">
              <a:solidFill>
                <a:srgbClr val="C0000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221088"/>
            <a:ext cx="1091885" cy="1091885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4833455" y="5423162"/>
            <a:ext cx="1721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C00000"/>
                </a:solidFill>
              </a:rPr>
              <a:t>1 </a:t>
            </a:r>
            <a:r>
              <a:rPr lang="pt-BR" sz="1600" b="1" dirty="0" err="1" smtClean="0">
                <a:solidFill>
                  <a:srgbClr val="C00000"/>
                </a:solidFill>
              </a:rPr>
              <a:t>Innovation</a:t>
            </a:r>
            <a:r>
              <a:rPr lang="pt-BR" sz="1600" b="1" dirty="0" smtClean="0">
                <a:solidFill>
                  <a:srgbClr val="C00000"/>
                </a:solidFill>
              </a:rPr>
              <a:t> Pole</a:t>
            </a:r>
            <a:endParaRPr lang="pt-BR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49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1223</TotalTime>
  <Words>392</Words>
  <Application>Microsoft Office PowerPoint</Application>
  <PresentationFormat>Apresentação na tela (4:3)</PresentationFormat>
  <Paragraphs>126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Adjacência</vt:lpstr>
      <vt:lpstr>Federal Institute of Paraíba </vt:lpstr>
      <vt:lpstr>Outline</vt:lpstr>
      <vt:lpstr>Federal Institute of Paraíba</vt:lpstr>
      <vt:lpstr>Federal Institute of Paraíba</vt:lpstr>
      <vt:lpstr>How does it work? </vt:lpstr>
      <vt:lpstr>Pillars</vt:lpstr>
      <vt:lpstr>Job market oriented courses</vt:lpstr>
      <vt:lpstr>Course Proposals - Lucena</vt:lpstr>
      <vt:lpstr>Some numbers </vt:lpstr>
      <vt:lpstr>Innovation Pole  </vt:lpstr>
      <vt:lpstr>Main Idea</vt:lpstr>
      <vt:lpstr>Some Labs</vt:lpstr>
      <vt:lpstr>An example  </vt:lpstr>
      <vt:lpstr>Considerations</vt:lpstr>
      <vt:lpstr>Federal Institute of Paraíba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Apoio técnico-científico para desenvolvimento e aplicação de ações voltadas ao fortalecimento da comercialização e da sustentabilidade da agricultura familiar culminando na criação do Núcleo de Referência da Agricultura Familiar  Brasileira</dc:title>
  <dc:creator>Damires Yluska Souza Fernandes</dc:creator>
  <cp:lastModifiedBy>Damires Yluska Souza Fernandes</cp:lastModifiedBy>
  <cp:revision>521</cp:revision>
  <dcterms:created xsi:type="dcterms:W3CDTF">2018-08-10T20:19:20Z</dcterms:created>
  <dcterms:modified xsi:type="dcterms:W3CDTF">2019-04-04T10:50:03Z</dcterms:modified>
</cp:coreProperties>
</file>