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6858000" cy="12192000"/>
  <p:notesSz cx="6858000" cy="9144000"/>
  <p:embeddedFontLst>
    <p:embeddedFont>
      <p:font typeface="Arial Bold" charset="1" panose="020B0704020202020204"/>
      <p:regular r:id="rId8"/>
    </p:embeddedFont>
    <p:embeddedFont>
      <p:font typeface="Noto Serif Bold" charset="1" panose="02020800060500020200"/>
      <p:regular r:id="rId9"/>
    </p:embeddedFont>
    <p:embeddedFont>
      <p:font typeface="Noto Serif" charset="1" panose="02020600060500020200"/>
      <p:regular r:id="rId10"/>
    </p:embeddedFont>
    <p:embeddedFont>
      <p:font typeface="Arial" charset="1" panose="020B0604020202020204"/>
      <p:regular r:id="rId11"/>
    </p:embeddedFont>
    <p:embeddedFont>
      <p:font typeface="Aptos" charset="1" panose="020B00040202020202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png" Type="http://schemas.openxmlformats.org/officeDocument/2006/relationships/image"/><Relationship Id="rId12" Target="../media/image6.png" Type="http://schemas.openxmlformats.org/officeDocument/2006/relationships/image"/><Relationship Id="rId13" Target="../media/image7.svg" Type="http://schemas.openxmlformats.org/officeDocument/2006/relationships/image"/><Relationship Id="rId14" Target="../media/image8.png" Type="http://schemas.openxmlformats.org/officeDocument/2006/relationships/image"/><Relationship Id="rId15" Target="../media/image9.svg" Type="http://schemas.openxmlformats.org/officeDocument/2006/relationships/image"/><Relationship Id="rId16" Target="../media/image10.png" Type="http://schemas.openxmlformats.org/officeDocument/2006/relationships/image"/><Relationship Id="rId17" Target="../media/image11.svg" Type="http://schemas.openxmlformats.org/officeDocument/2006/relationships/image"/><Relationship Id="rId18" Target="../media/image12.png" Type="http://schemas.openxmlformats.org/officeDocument/2006/relationships/image"/><Relationship Id="rId19" Target="../media/image13.png" Type="http://schemas.openxmlformats.org/officeDocument/2006/relationships/image"/><Relationship Id="rId2" Target="../media/image1.png" Type="http://schemas.openxmlformats.org/officeDocument/2006/relationships/image"/><Relationship Id="rId20" Target="../media/image14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23" Target="../media/image22.png" Type="http://schemas.openxmlformats.org/officeDocument/2006/relationships/image"/><Relationship Id="rId24" Target="../media/image23.png" Type="http://schemas.openxmlformats.org/officeDocument/2006/relationships/image"/><Relationship Id="rId25" Target="../media/image24.png" Type="http://schemas.openxmlformats.org/officeDocument/2006/relationships/image"/><Relationship Id="rId26" Target="../media/image25.svg" Type="http://schemas.openxmlformats.org/officeDocument/2006/relationships/image"/><Relationship Id="rId27" Target="../media/image26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300" y="2527723"/>
            <a:ext cx="3190875" cy="275844"/>
            <a:chOff x="0" y="0"/>
            <a:chExt cx="4254500" cy="367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471995" y="31687"/>
              <a:ext cx="1501991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INTRODUÇÃO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4300" y="6010513"/>
            <a:ext cx="3190875" cy="275844"/>
            <a:chOff x="0" y="0"/>
            <a:chExt cx="4254500" cy="3677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398628" y="31686"/>
              <a:ext cx="1611140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METODOLOGIA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553575" y="0"/>
            <a:ext cx="4304425" cy="916723"/>
            <a:chOff x="0" y="0"/>
            <a:chExt cx="5739233" cy="1222298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2743200" cy="1222298"/>
              <a:chOff x="0" y="0"/>
              <a:chExt cx="812800" cy="362162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362162"/>
              </a:xfrm>
              <a:custGeom>
                <a:avLst/>
                <a:gdLst/>
                <a:ahLst/>
                <a:cxnLst/>
                <a:rect r="r" b="b" t="t" l="l"/>
                <a:pathLst>
                  <a:path h="362162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362162"/>
                    </a:lnTo>
                    <a:lnTo>
                      <a:pt x="0" y="362162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3F0EA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812800" cy="4002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2730500" y="0"/>
              <a:ext cx="3008733" cy="1222298"/>
            </a:xfrm>
            <a:custGeom>
              <a:avLst/>
              <a:gdLst/>
              <a:ahLst/>
              <a:cxnLst/>
              <a:rect r="r" b="b" t="t" l="l"/>
              <a:pathLst>
                <a:path h="1222298" w="3008733">
                  <a:moveTo>
                    <a:pt x="0" y="0"/>
                  </a:moveTo>
                  <a:lnTo>
                    <a:pt x="3008733" y="0"/>
                  </a:lnTo>
                  <a:lnTo>
                    <a:pt x="3008733" y="1222298"/>
                  </a:lnTo>
                  <a:lnTo>
                    <a:pt x="0" y="1222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AutoShape 13" id="13"/>
          <p:cNvSpPr/>
          <p:nvPr/>
        </p:nvSpPr>
        <p:spPr>
          <a:xfrm flipV="true">
            <a:off x="3227978" y="-456892"/>
            <a:ext cx="1717468" cy="1366161"/>
          </a:xfrm>
          <a:prstGeom prst="line">
            <a:avLst/>
          </a:prstGeom>
          <a:ln cap="flat" w="9525">
            <a:solidFill>
              <a:srgbClr val="1039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V="true">
            <a:off x="3276233" y="-453165"/>
            <a:ext cx="1717468" cy="1366161"/>
          </a:xfrm>
          <a:prstGeom prst="line">
            <a:avLst/>
          </a:prstGeom>
          <a:ln cap="flat" w="9525">
            <a:solidFill>
              <a:srgbClr val="549C4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54098" y="31624"/>
            <a:ext cx="2617897" cy="859378"/>
          </a:xfrm>
          <a:custGeom>
            <a:avLst/>
            <a:gdLst/>
            <a:ahLst/>
            <a:cxnLst/>
            <a:rect r="r" b="b" t="t" l="l"/>
            <a:pathLst>
              <a:path h="859378" w="2617897">
                <a:moveTo>
                  <a:pt x="0" y="0"/>
                </a:moveTo>
                <a:lnTo>
                  <a:pt x="2617897" y="0"/>
                </a:lnTo>
                <a:lnTo>
                  <a:pt x="2617897" y="859378"/>
                </a:lnTo>
                <a:lnTo>
                  <a:pt x="0" y="8593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631" t="-4681" r="-26308" b="-1026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2860" y="916723"/>
            <a:ext cx="6868154" cy="33129"/>
          </a:xfrm>
          <a:custGeom>
            <a:avLst/>
            <a:gdLst/>
            <a:ahLst/>
            <a:cxnLst/>
            <a:rect r="r" b="b" t="t" l="l"/>
            <a:pathLst>
              <a:path h="33129" w="6868154">
                <a:moveTo>
                  <a:pt x="0" y="0"/>
                </a:moveTo>
                <a:lnTo>
                  <a:pt x="6868154" y="0"/>
                </a:lnTo>
                <a:lnTo>
                  <a:pt x="6868154" y="33130"/>
                </a:lnTo>
                <a:lnTo>
                  <a:pt x="0" y="331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0" y="11506200"/>
            <a:ext cx="2163131" cy="683114"/>
          </a:xfrm>
          <a:custGeom>
            <a:avLst/>
            <a:gdLst/>
            <a:ahLst/>
            <a:cxnLst/>
            <a:rect r="r" b="b" t="t" l="l"/>
            <a:pathLst>
              <a:path h="683114" w="2163131">
                <a:moveTo>
                  <a:pt x="2163131" y="0"/>
                </a:moveTo>
                <a:lnTo>
                  <a:pt x="0" y="0"/>
                </a:lnTo>
                <a:lnTo>
                  <a:pt x="0" y="683114"/>
                </a:lnTo>
                <a:lnTo>
                  <a:pt x="2163131" y="683114"/>
                </a:lnTo>
                <a:lnTo>
                  <a:pt x="2163131" y="0"/>
                </a:lnTo>
                <a:close/>
              </a:path>
            </a:pathLst>
          </a:custGeom>
          <a:blipFill>
            <a:blip r:embed="rId9"/>
            <a:stretch>
              <a:fillRect l="0" t="0" r="-2682" b="-21547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682162" y="11508886"/>
            <a:ext cx="2163131" cy="683114"/>
          </a:xfrm>
          <a:custGeom>
            <a:avLst/>
            <a:gdLst/>
            <a:ahLst/>
            <a:cxnLst/>
            <a:rect r="r" b="b" t="t" l="l"/>
            <a:pathLst>
              <a:path h="683114" w="2163131">
                <a:moveTo>
                  <a:pt x="0" y="0"/>
                </a:moveTo>
                <a:lnTo>
                  <a:pt x="2163132" y="0"/>
                </a:lnTo>
                <a:lnTo>
                  <a:pt x="2163132" y="683114"/>
                </a:lnTo>
                <a:lnTo>
                  <a:pt x="0" y="6831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2682" b="-21547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3542444" y="6010513"/>
            <a:ext cx="3190875" cy="275844"/>
            <a:chOff x="0" y="0"/>
            <a:chExt cx="4254500" cy="3677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CONSIDERAÇÕES FINAIS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534537" y="2527723"/>
            <a:ext cx="3190875" cy="273289"/>
          </a:xfrm>
          <a:custGeom>
            <a:avLst/>
            <a:gdLst/>
            <a:ahLst/>
            <a:cxnLst/>
            <a:rect r="r" b="b" t="t" l="l"/>
            <a:pathLst>
              <a:path h="273289" w="3190875">
                <a:moveTo>
                  <a:pt x="0" y="0"/>
                </a:moveTo>
                <a:lnTo>
                  <a:pt x="3190875" y="0"/>
                </a:lnTo>
                <a:lnTo>
                  <a:pt x="3190875" y="273289"/>
                </a:lnTo>
                <a:lnTo>
                  <a:pt x="0" y="2732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6" t="0" r="-1576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3534537" y="10196693"/>
            <a:ext cx="3190875" cy="275844"/>
            <a:chOff x="0" y="0"/>
            <a:chExt cx="4254500" cy="36779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AGRADECIMENTOS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542444" y="9017880"/>
            <a:ext cx="3190875" cy="275844"/>
            <a:chOff x="0" y="0"/>
            <a:chExt cx="4254500" cy="36779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REFERÊNCIAS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77338" y="1070992"/>
            <a:ext cx="5130213" cy="238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b="true" sz="1603">
                <a:solidFill>
                  <a:srgbClr val="000000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TÍTULO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49655" y="1403635"/>
            <a:ext cx="4969764" cy="543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5"/>
              </a:lnSpc>
            </a:pPr>
            <a:r>
              <a:rPr lang="en-US" sz="1182" u="sng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Nome. X. X. Sobrenome¹</a:t>
            </a:r>
            <a:r>
              <a:rPr lang="en-US" sz="1182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; Nome Sobrenome²;</a:t>
            </a:r>
            <a:r>
              <a:rPr lang="en-US" b="true" sz="1182">
                <a:solidFill>
                  <a:srgbClr val="000000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 </a:t>
            </a:r>
            <a:r>
              <a:rPr lang="en-US" sz="1182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Nome X. Sobrenome¹²</a:t>
            </a:r>
          </a:p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Autor Correspondente: email@exemplo.com</a:t>
            </a:r>
          </a:p>
          <a:p>
            <a:pPr algn="ctr">
              <a:lnSpc>
                <a:spcPts val="1375"/>
              </a:lnSpc>
            </a:pPr>
            <a:r>
              <a:rPr lang="en-US" sz="982">
                <a:solidFill>
                  <a:srgbClr val="FF0000"/>
                </a:solidFill>
                <a:latin typeface="Noto Serif"/>
                <a:ea typeface="Noto Serif"/>
                <a:cs typeface="Noto Serif"/>
                <a:sym typeface="Noto Serif"/>
              </a:rPr>
              <a:t>(Apresentador com nome Sublinhado)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4098" y="2041542"/>
            <a:ext cx="494256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¹N</a:t>
            </a: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ome do Laboratório, Departamento, Universidade ou instituição, Cidade, País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4300" y="2971850"/>
            <a:ext cx="3190875" cy="1036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Apresente o tema geral ou conceitos importantes para a compreensão da pesquisa. Apresente o objetivo geral e específicos do estudo. Caso uso de Citações, utilizá-las em formato ABNT.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0151" y="6457807"/>
            <a:ext cx="3190875" cy="1664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Ex</a:t>
            </a: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plicar como o projeto, estudo ou relato foi/será desenvolvido. Descrever as etapas metodológicas, as técnicas e os materiais utilizados e como os dados foram/serão analisados. Recomendamos fortemente o uso de pouco texto no banner, dando preferência a imagens e/ou tabelas, quando aplicável.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41403" y="2545406"/>
            <a:ext cx="2320017" cy="217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b="true" sz="1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RESULTADOS E DISCUSSÃO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534537" y="2965216"/>
            <a:ext cx="3190875" cy="124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</a:t>
            </a: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presentar os principais resultados encontrados e/ou esperados. Pode-se utilizar equações, esquemas, imagens, tabelas, desenhos, gráficos, ou qualquer outro recurso que permita aos autores apresentarem os resultados.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542444" y="6467332"/>
            <a:ext cx="3190875" cy="124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</a:t>
            </a: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presentar a síntese das principais conclusões e/ou contribuições do trabalho. Pode-se utilizar tópicos diretos, quadros de síntese, recomendações para trabalhos futuros ou diagramas que reforcem os impactos do trabalho.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534537" y="10642263"/>
            <a:ext cx="3190875" cy="826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Agradecimento à Instituição promotora do evento, agências de Fomento (se houver), orientador(a) e coorientador(a). Pode-se colocar logo.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542444" y="9465174"/>
            <a:ext cx="3190875" cy="407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Apresentar as referências utilizadas no       e-poster em formato ABNT.</a:t>
            </a:r>
          </a:p>
        </p:txBody>
      </p:sp>
      <p:sp>
        <p:nvSpPr>
          <p:cNvPr name="AutoShape 39" id="39"/>
          <p:cNvSpPr/>
          <p:nvPr/>
        </p:nvSpPr>
        <p:spPr>
          <a:xfrm flipV="true">
            <a:off x="3369193" y="-456892"/>
            <a:ext cx="1717468" cy="1366161"/>
          </a:xfrm>
          <a:prstGeom prst="line">
            <a:avLst/>
          </a:prstGeom>
          <a:ln cap="flat" w="9525">
            <a:solidFill>
              <a:srgbClr val="1039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 flipV="true">
            <a:off x="3417448" y="-453165"/>
            <a:ext cx="1717468" cy="1366161"/>
          </a:xfrm>
          <a:prstGeom prst="line">
            <a:avLst/>
          </a:prstGeom>
          <a:ln cap="flat" w="9525">
            <a:solidFill>
              <a:srgbClr val="549C4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2347207" y="11723283"/>
            <a:ext cx="1915936" cy="456291"/>
            <a:chOff x="0" y="0"/>
            <a:chExt cx="2554581" cy="60838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978517" y="19125"/>
              <a:ext cx="576064" cy="576064"/>
            </a:xfrm>
            <a:custGeom>
              <a:avLst/>
              <a:gdLst/>
              <a:ahLst/>
              <a:cxnLst/>
              <a:rect r="r" b="b" t="t" l="l"/>
              <a:pathLst>
                <a:path h="576064" w="576064">
                  <a:moveTo>
                    <a:pt x="0" y="0"/>
                  </a:moveTo>
                  <a:lnTo>
                    <a:pt x="576064" y="0"/>
                  </a:lnTo>
                  <a:lnTo>
                    <a:pt x="576064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857805" y="5926"/>
              <a:ext cx="901439" cy="602462"/>
            </a:xfrm>
            <a:custGeom>
              <a:avLst/>
              <a:gdLst/>
              <a:ahLst/>
              <a:cxnLst/>
              <a:rect r="r" b="b" t="t" l="l"/>
              <a:pathLst>
                <a:path h="602462" w="901439">
                  <a:moveTo>
                    <a:pt x="0" y="0"/>
                  </a:moveTo>
                  <a:lnTo>
                    <a:pt x="901440" y="0"/>
                  </a:lnTo>
                  <a:lnTo>
                    <a:pt x="901440" y="602462"/>
                  </a:lnTo>
                  <a:lnTo>
                    <a:pt x="0" y="602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640071" cy="576064"/>
            </a:xfrm>
            <a:custGeom>
              <a:avLst/>
              <a:gdLst/>
              <a:ahLst/>
              <a:cxnLst/>
              <a:rect r="r" b="b" t="t" l="l"/>
              <a:pathLst>
                <a:path h="576064" w="640071">
                  <a:moveTo>
                    <a:pt x="0" y="0"/>
                  </a:moveTo>
                  <a:lnTo>
                    <a:pt x="640071" y="0"/>
                  </a:lnTo>
                  <a:lnTo>
                    <a:pt x="640071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7160" y="2530846"/>
            <a:ext cx="3190875" cy="275844"/>
            <a:chOff x="0" y="0"/>
            <a:chExt cx="4254500" cy="367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1471995" y="31687"/>
              <a:ext cx="1501991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INTRODUÇÃO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59056" y="2987665"/>
            <a:ext cx="2676230" cy="2630351"/>
            <a:chOff x="0" y="0"/>
            <a:chExt cx="3568307" cy="3507135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2353704" y="1725064"/>
              <a:ext cx="1214603" cy="1216244"/>
              <a:chOff x="0" y="0"/>
              <a:chExt cx="1503680" cy="150571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503680" cy="1505712"/>
              </a:xfrm>
              <a:custGeom>
                <a:avLst/>
                <a:gdLst/>
                <a:ahLst/>
                <a:cxnLst/>
                <a:rect r="r" b="b" t="t" l="l"/>
                <a:pathLst>
                  <a:path h="1505712" w="1503680">
                    <a:moveTo>
                      <a:pt x="0" y="0"/>
                    </a:moveTo>
                    <a:lnTo>
                      <a:pt x="1503680" y="0"/>
                    </a:lnTo>
                    <a:lnTo>
                      <a:pt x="1503680" y="1505712"/>
                    </a:lnTo>
                    <a:lnTo>
                      <a:pt x="0" y="15057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0" t="0" r="0" b="0"/>
                </a:stretch>
              </a:blipFill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57447" y="26262"/>
              <a:ext cx="963476" cy="961834"/>
              <a:chOff x="0" y="0"/>
              <a:chExt cx="1192784" cy="119075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192784" cy="1190752"/>
              </a:xfrm>
              <a:custGeom>
                <a:avLst/>
                <a:gdLst/>
                <a:ahLst/>
                <a:cxnLst/>
                <a:rect r="r" b="b" t="t" l="l"/>
                <a:pathLst>
                  <a:path h="1190752" w="1192784">
                    <a:moveTo>
                      <a:pt x="0" y="0"/>
                    </a:moveTo>
                    <a:lnTo>
                      <a:pt x="1192784" y="0"/>
                    </a:lnTo>
                    <a:lnTo>
                      <a:pt x="1192784" y="1190752"/>
                    </a:lnTo>
                    <a:lnTo>
                      <a:pt x="0" y="11907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0" b="0"/>
                </a:stretch>
              </a:blip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0" y="2137045"/>
              <a:ext cx="945421" cy="945421"/>
              <a:chOff x="0" y="0"/>
              <a:chExt cx="1170432" cy="1170432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70432" cy="1170432"/>
              </a:xfrm>
              <a:custGeom>
                <a:avLst/>
                <a:gdLst/>
                <a:ahLst/>
                <a:cxnLst/>
                <a:rect r="r" b="b" t="t" l="l"/>
                <a:pathLst>
                  <a:path h="1170432" w="1170432">
                    <a:moveTo>
                      <a:pt x="0" y="0"/>
                    </a:moveTo>
                    <a:lnTo>
                      <a:pt x="1170432" y="0"/>
                    </a:lnTo>
                    <a:lnTo>
                      <a:pt x="1170432" y="1170432"/>
                    </a:lnTo>
                    <a:lnTo>
                      <a:pt x="0" y="117043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0" t="0" r="0" b="0"/>
                </a:stretch>
              </a:blip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2240450" y="0"/>
              <a:ext cx="1167004" cy="1167004"/>
              <a:chOff x="0" y="0"/>
              <a:chExt cx="1444752" cy="144475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444752" cy="1444752"/>
              </a:xfrm>
              <a:custGeom>
                <a:avLst/>
                <a:gdLst/>
                <a:ahLst/>
                <a:cxnLst/>
                <a:rect r="r" b="b" t="t" l="l"/>
                <a:pathLst>
                  <a:path h="1444752" w="1444752">
                    <a:moveTo>
                      <a:pt x="0" y="0"/>
                    </a:moveTo>
                    <a:lnTo>
                      <a:pt x="1444752" y="0"/>
                    </a:lnTo>
                    <a:lnTo>
                      <a:pt x="1444752" y="1444752"/>
                    </a:lnTo>
                    <a:lnTo>
                      <a:pt x="0" y="14447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0" t="0" r="0" b="0"/>
                </a:stretch>
              </a:blip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809188" y="830526"/>
              <a:ext cx="1680748" cy="1680748"/>
              <a:chOff x="0" y="0"/>
              <a:chExt cx="2080768" cy="2080768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2080768" cy="2080768"/>
              </a:xfrm>
              <a:custGeom>
                <a:avLst/>
                <a:gdLst/>
                <a:ahLst/>
                <a:cxnLst/>
                <a:rect r="r" b="b" t="t" l="l"/>
                <a:pathLst>
                  <a:path h="2080768" w="2080768">
                    <a:moveTo>
                      <a:pt x="0" y="0"/>
                    </a:moveTo>
                    <a:lnTo>
                      <a:pt x="2080768" y="0"/>
                    </a:lnTo>
                    <a:lnTo>
                      <a:pt x="2080768" y="2080768"/>
                    </a:lnTo>
                    <a:lnTo>
                      <a:pt x="0" y="20807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0" t="0" r="0" b="0"/>
                </a:stretch>
              </a:blip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1393511" y="3284614"/>
              <a:ext cx="2058885" cy="2225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59"/>
                </a:lnSpc>
              </a:pPr>
              <a:r>
                <a:rPr lang="en-US" sz="971">
                  <a:solidFill>
                    <a:srgbClr val="0A0A0A"/>
                  </a:solidFill>
                  <a:latin typeface="Arial"/>
                  <a:ea typeface="Arial"/>
                  <a:cs typeface="Arial"/>
                  <a:sym typeface="Arial"/>
                </a:rPr>
                <a:t>(Santos,2023; INCA, 2023)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8449" y="6028530"/>
            <a:ext cx="3190875" cy="275844"/>
            <a:chOff x="0" y="0"/>
            <a:chExt cx="4254500" cy="3677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1398628" y="31686"/>
              <a:ext cx="1611140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METODOLOGIA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576435" y="3122"/>
            <a:ext cx="4304425" cy="916723"/>
            <a:chOff x="0" y="0"/>
            <a:chExt cx="5739233" cy="1222298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2743200" cy="1222298"/>
              <a:chOff x="0" y="0"/>
              <a:chExt cx="812800" cy="362162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362162"/>
              </a:xfrm>
              <a:custGeom>
                <a:avLst/>
                <a:gdLst/>
                <a:ahLst/>
                <a:cxnLst/>
                <a:rect r="r" b="b" t="t" l="l"/>
                <a:pathLst>
                  <a:path h="362162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362162"/>
                    </a:lnTo>
                    <a:lnTo>
                      <a:pt x="0" y="362162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3F0EA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812800" cy="40026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2730500" y="0"/>
              <a:ext cx="3008733" cy="1222298"/>
            </a:xfrm>
            <a:custGeom>
              <a:avLst/>
              <a:gdLst/>
              <a:ahLst/>
              <a:cxnLst/>
              <a:rect r="r" b="b" t="t" l="l"/>
              <a:pathLst>
                <a:path h="1222298" w="3008733">
                  <a:moveTo>
                    <a:pt x="0" y="0"/>
                  </a:moveTo>
                  <a:lnTo>
                    <a:pt x="3008733" y="0"/>
                  </a:lnTo>
                  <a:lnTo>
                    <a:pt x="3008733" y="1222298"/>
                  </a:lnTo>
                  <a:lnTo>
                    <a:pt x="0" y="1222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AutoShape 25" id="25"/>
          <p:cNvSpPr/>
          <p:nvPr/>
        </p:nvSpPr>
        <p:spPr>
          <a:xfrm flipV="true">
            <a:off x="3249851" y="3727"/>
            <a:ext cx="1145448" cy="911147"/>
          </a:xfrm>
          <a:prstGeom prst="line">
            <a:avLst/>
          </a:prstGeom>
          <a:ln cap="flat" w="9525">
            <a:solidFill>
              <a:srgbClr val="1039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 flipV="true">
            <a:off x="3282034" y="6213"/>
            <a:ext cx="1145448" cy="911147"/>
          </a:xfrm>
          <a:prstGeom prst="line">
            <a:avLst/>
          </a:prstGeom>
          <a:ln cap="flat" w="9525">
            <a:solidFill>
              <a:srgbClr val="549C4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7" id="27"/>
          <p:cNvSpPr/>
          <p:nvPr/>
        </p:nvSpPr>
        <p:spPr>
          <a:xfrm flipH="false" flipV="false" rot="0">
            <a:off x="76958" y="34746"/>
            <a:ext cx="2617897" cy="859378"/>
          </a:xfrm>
          <a:custGeom>
            <a:avLst/>
            <a:gdLst/>
            <a:ahLst/>
            <a:cxnLst/>
            <a:rect r="r" b="b" t="t" l="l"/>
            <a:pathLst>
              <a:path h="859378" w="2617897">
                <a:moveTo>
                  <a:pt x="0" y="0"/>
                </a:moveTo>
                <a:lnTo>
                  <a:pt x="2617897" y="0"/>
                </a:lnTo>
                <a:lnTo>
                  <a:pt x="2617897" y="859378"/>
                </a:lnTo>
                <a:lnTo>
                  <a:pt x="0" y="8593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4631" t="-4681" r="-26308" b="-10268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0" y="919846"/>
            <a:ext cx="6868154" cy="33129"/>
          </a:xfrm>
          <a:custGeom>
            <a:avLst/>
            <a:gdLst/>
            <a:ahLst/>
            <a:cxnLst/>
            <a:rect r="r" b="b" t="t" l="l"/>
            <a:pathLst>
              <a:path h="33129" w="6868154">
                <a:moveTo>
                  <a:pt x="0" y="0"/>
                </a:moveTo>
                <a:lnTo>
                  <a:pt x="6868154" y="0"/>
                </a:lnTo>
                <a:lnTo>
                  <a:pt x="6868154" y="33129"/>
                </a:lnTo>
                <a:lnTo>
                  <a:pt x="0" y="33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0">
            <a:off x="0" y="11506200"/>
            <a:ext cx="2163131" cy="683114"/>
          </a:xfrm>
          <a:custGeom>
            <a:avLst/>
            <a:gdLst/>
            <a:ahLst/>
            <a:cxnLst/>
            <a:rect r="r" b="b" t="t" l="l"/>
            <a:pathLst>
              <a:path h="683114" w="2163131">
                <a:moveTo>
                  <a:pt x="2163131" y="0"/>
                </a:moveTo>
                <a:lnTo>
                  <a:pt x="0" y="0"/>
                </a:lnTo>
                <a:lnTo>
                  <a:pt x="0" y="683114"/>
                </a:lnTo>
                <a:lnTo>
                  <a:pt x="2163131" y="683114"/>
                </a:lnTo>
                <a:lnTo>
                  <a:pt x="2163131" y="0"/>
                </a:lnTo>
                <a:close/>
              </a:path>
            </a:pathLst>
          </a:custGeom>
          <a:blipFill>
            <a:blip r:embed="rId14"/>
            <a:stretch>
              <a:fillRect l="0" t="0" r="-2682" b="-21547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682162" y="11508886"/>
            <a:ext cx="2163131" cy="683114"/>
          </a:xfrm>
          <a:custGeom>
            <a:avLst/>
            <a:gdLst/>
            <a:ahLst/>
            <a:cxnLst/>
            <a:rect r="r" b="b" t="t" l="l"/>
            <a:pathLst>
              <a:path h="683114" w="2163131">
                <a:moveTo>
                  <a:pt x="0" y="0"/>
                </a:moveTo>
                <a:lnTo>
                  <a:pt x="2163132" y="0"/>
                </a:lnTo>
                <a:lnTo>
                  <a:pt x="2163132" y="683114"/>
                </a:lnTo>
                <a:lnTo>
                  <a:pt x="0" y="68311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-2682" b="-21547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3526457" y="6666349"/>
            <a:ext cx="3190875" cy="275844"/>
            <a:chOff x="0" y="0"/>
            <a:chExt cx="4254500" cy="36779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CONSIDERAÇÕES FINAIS</a:t>
              </a: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3557397" y="2530846"/>
            <a:ext cx="3190875" cy="273289"/>
          </a:xfrm>
          <a:custGeom>
            <a:avLst/>
            <a:gdLst/>
            <a:ahLst/>
            <a:cxnLst/>
            <a:rect r="r" b="b" t="t" l="l"/>
            <a:pathLst>
              <a:path h="273289" w="3190875">
                <a:moveTo>
                  <a:pt x="0" y="0"/>
                </a:moveTo>
                <a:lnTo>
                  <a:pt x="3190875" y="0"/>
                </a:lnTo>
                <a:lnTo>
                  <a:pt x="3190875" y="273289"/>
                </a:lnTo>
                <a:lnTo>
                  <a:pt x="0" y="2732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576" t="0" r="-1576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3534537" y="10403319"/>
            <a:ext cx="3190875" cy="275844"/>
            <a:chOff x="0" y="0"/>
            <a:chExt cx="4254500" cy="36779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AGRADECIMENTOS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347207" y="11723283"/>
            <a:ext cx="1915936" cy="456291"/>
            <a:chOff x="0" y="0"/>
            <a:chExt cx="2554581" cy="608388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1978517" y="19125"/>
              <a:ext cx="576064" cy="576064"/>
            </a:xfrm>
            <a:custGeom>
              <a:avLst/>
              <a:gdLst/>
              <a:ahLst/>
              <a:cxnLst/>
              <a:rect r="r" b="b" t="t" l="l"/>
              <a:pathLst>
                <a:path h="576064" w="576064">
                  <a:moveTo>
                    <a:pt x="0" y="0"/>
                  </a:moveTo>
                  <a:lnTo>
                    <a:pt x="576064" y="0"/>
                  </a:lnTo>
                  <a:lnTo>
                    <a:pt x="576064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857805" y="5926"/>
              <a:ext cx="901439" cy="602462"/>
            </a:xfrm>
            <a:custGeom>
              <a:avLst/>
              <a:gdLst/>
              <a:ahLst/>
              <a:cxnLst/>
              <a:rect r="r" b="b" t="t" l="l"/>
              <a:pathLst>
                <a:path h="602462" w="901439">
                  <a:moveTo>
                    <a:pt x="0" y="0"/>
                  </a:moveTo>
                  <a:lnTo>
                    <a:pt x="901440" y="0"/>
                  </a:lnTo>
                  <a:lnTo>
                    <a:pt x="901440" y="602462"/>
                  </a:lnTo>
                  <a:lnTo>
                    <a:pt x="0" y="602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40071" cy="576064"/>
            </a:xfrm>
            <a:custGeom>
              <a:avLst/>
              <a:gdLst/>
              <a:ahLst/>
              <a:cxnLst/>
              <a:rect r="r" b="b" t="t" l="l"/>
              <a:pathLst>
                <a:path h="576064" w="640071">
                  <a:moveTo>
                    <a:pt x="0" y="0"/>
                  </a:moveTo>
                  <a:lnTo>
                    <a:pt x="640071" y="0"/>
                  </a:lnTo>
                  <a:lnTo>
                    <a:pt x="640071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3526457" y="7970893"/>
            <a:ext cx="3190875" cy="275844"/>
            <a:chOff x="0" y="0"/>
            <a:chExt cx="4254500" cy="367792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254500" cy="367792"/>
            </a:xfrm>
            <a:custGeom>
              <a:avLst/>
              <a:gdLst/>
              <a:ahLst/>
              <a:cxnLst/>
              <a:rect r="r" b="b" t="t" l="l"/>
              <a:pathLst>
                <a:path h="367792" w="4254500">
                  <a:moveTo>
                    <a:pt x="0" y="0"/>
                  </a:moveTo>
                  <a:lnTo>
                    <a:pt x="4254500" y="0"/>
                  </a:lnTo>
                  <a:lnTo>
                    <a:pt x="4254500" y="367792"/>
                  </a:lnTo>
                  <a:lnTo>
                    <a:pt x="0" y="367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2346" t="0" r="-2346" b="0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 rot="0">
              <a:off x="809522" y="26416"/>
              <a:ext cx="2635456" cy="2768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REFERÊNCIAS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1000198" y="1074114"/>
            <a:ext cx="5130213" cy="238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b="true" sz="1603">
                <a:solidFill>
                  <a:srgbClr val="000000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TÍTULO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72515" y="1406758"/>
            <a:ext cx="4969764" cy="543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5"/>
              </a:lnSpc>
            </a:pPr>
            <a:r>
              <a:rPr lang="en-US" sz="1182" u="sng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Nome. X. X. Sobrenome¹</a:t>
            </a:r>
            <a:r>
              <a:rPr lang="en-US" sz="1182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; Nome Sobrenome²;</a:t>
            </a:r>
            <a:r>
              <a:rPr lang="en-US" b="true" sz="1182">
                <a:solidFill>
                  <a:srgbClr val="000000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 </a:t>
            </a:r>
            <a:r>
              <a:rPr lang="en-US" sz="1182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Nome X. Sobrenome¹²</a:t>
            </a:r>
          </a:p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Autor Correspondente: email@exemplo.com</a:t>
            </a:r>
          </a:p>
          <a:p>
            <a:pPr algn="ctr">
              <a:lnSpc>
                <a:spcPts val="1375"/>
              </a:lnSpc>
            </a:pPr>
            <a:r>
              <a:rPr lang="en-US" sz="982">
                <a:solidFill>
                  <a:srgbClr val="FF0000"/>
                </a:solidFill>
                <a:latin typeface="Noto Serif"/>
                <a:ea typeface="Noto Serif"/>
                <a:cs typeface="Noto Serif"/>
                <a:sym typeface="Noto Serif"/>
              </a:rPr>
              <a:t>(Apresentador com nome Sublinhado)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6958" y="2044664"/>
            <a:ext cx="4942568" cy="165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¹N</a:t>
            </a:r>
            <a:r>
              <a:rPr lang="en-US" sz="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ome do Laboratório, Departamento, Universidade ou instituição, Cidade, País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064263" y="2548528"/>
            <a:ext cx="2320017" cy="217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b="true" sz="1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RESULTADOS E DISCUSSÃO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3534537" y="10812513"/>
            <a:ext cx="3190875" cy="826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Agradecimento à Instituição promotora do evento, agências de Fomento (se houver), orientador(a) e coorientador(a). pode-se colocar logo.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526457" y="8380087"/>
            <a:ext cx="3150953" cy="1874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SANTOS, A. XXXXXXXXXXXXXXXXXXXXXX. 2023. Disponível em: https:// meusiteaqui.com. Acesso em: 10 de XX. de 2026</a:t>
            </a:r>
          </a:p>
          <a:p>
            <a:pPr algn="just">
              <a:lnSpc>
                <a:spcPts val="1680"/>
              </a:lnSpc>
            </a:pPr>
          </a:p>
          <a:p>
            <a:pPr algn="just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SANTOS, A. XXXXXXXXXXXXXXXXXXXXXX. 2023. Disponível em: https:// meusiteaqui.com. Acesso em: 10 de XX. de 2026</a:t>
            </a:r>
          </a:p>
        </p:txBody>
      </p:sp>
      <p:sp>
        <p:nvSpPr>
          <p:cNvPr name="AutoShape 51" id="51"/>
          <p:cNvSpPr/>
          <p:nvPr/>
        </p:nvSpPr>
        <p:spPr>
          <a:xfrm flipV="true">
            <a:off x="3344032" y="3727"/>
            <a:ext cx="1145448" cy="911147"/>
          </a:xfrm>
          <a:prstGeom prst="line">
            <a:avLst/>
          </a:prstGeom>
          <a:ln cap="flat" w="9525">
            <a:solidFill>
              <a:srgbClr val="1039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2" id="52"/>
          <p:cNvSpPr/>
          <p:nvPr/>
        </p:nvSpPr>
        <p:spPr>
          <a:xfrm flipV="true">
            <a:off x="3376216" y="6213"/>
            <a:ext cx="1145448" cy="911147"/>
          </a:xfrm>
          <a:prstGeom prst="line">
            <a:avLst/>
          </a:prstGeom>
          <a:ln cap="flat" w="9525">
            <a:solidFill>
              <a:srgbClr val="549C4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3" id="53"/>
          <p:cNvGrpSpPr/>
          <p:nvPr/>
        </p:nvGrpSpPr>
        <p:grpSpPr>
          <a:xfrm rot="0">
            <a:off x="4092421" y="3028382"/>
            <a:ext cx="760792" cy="760792"/>
            <a:chOff x="0" y="0"/>
            <a:chExt cx="1245616" cy="1245616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245616" cy="1245616"/>
            </a:xfrm>
            <a:custGeom>
              <a:avLst/>
              <a:gdLst/>
              <a:ahLst/>
              <a:cxnLst/>
              <a:rect r="r" b="b" t="t" l="l"/>
              <a:pathLst>
                <a:path h="1245616" w="1245616">
                  <a:moveTo>
                    <a:pt x="0" y="0"/>
                  </a:moveTo>
                  <a:lnTo>
                    <a:pt x="1245616" y="0"/>
                  </a:lnTo>
                  <a:lnTo>
                    <a:pt x="1245616" y="1245616"/>
                  </a:lnTo>
                  <a:lnTo>
                    <a:pt x="0" y="1245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0" t="0" r="0" b="0"/>
              </a:stretch>
            </a:blip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4170610" y="4803150"/>
            <a:ext cx="838981" cy="838981"/>
            <a:chOff x="0" y="0"/>
            <a:chExt cx="1373632" cy="1373632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1373632" cy="1373632"/>
            </a:xfrm>
            <a:custGeom>
              <a:avLst/>
              <a:gdLst/>
              <a:ahLst/>
              <a:cxnLst/>
              <a:rect r="r" b="b" t="t" l="l"/>
              <a:pathLst>
                <a:path h="1373632" w="1373632">
                  <a:moveTo>
                    <a:pt x="0" y="0"/>
                  </a:moveTo>
                  <a:lnTo>
                    <a:pt x="1373632" y="0"/>
                  </a:lnTo>
                  <a:lnTo>
                    <a:pt x="1373632" y="1373632"/>
                  </a:lnTo>
                  <a:lnTo>
                    <a:pt x="0" y="1373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4362980" y="4666629"/>
            <a:ext cx="472858" cy="474099"/>
            <a:chOff x="0" y="0"/>
            <a:chExt cx="774192" cy="776224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774192" cy="776224"/>
            </a:xfrm>
            <a:custGeom>
              <a:avLst/>
              <a:gdLst/>
              <a:ahLst/>
              <a:cxnLst/>
              <a:rect r="r" b="b" t="t" l="l"/>
              <a:pathLst>
                <a:path h="776224" w="774192">
                  <a:moveTo>
                    <a:pt x="0" y="0"/>
                  </a:moveTo>
                  <a:lnTo>
                    <a:pt x="774192" y="0"/>
                  </a:lnTo>
                  <a:lnTo>
                    <a:pt x="774192" y="776224"/>
                  </a:lnTo>
                  <a:lnTo>
                    <a:pt x="0" y="776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5442575" y="4764722"/>
            <a:ext cx="726041" cy="726041"/>
            <a:chOff x="0" y="0"/>
            <a:chExt cx="1188720" cy="118872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188720" cy="1188720"/>
            </a:xfrm>
            <a:custGeom>
              <a:avLst/>
              <a:gdLst/>
              <a:ahLst/>
              <a:cxnLst/>
              <a:rect r="r" b="b" t="t" l="l"/>
              <a:pathLst>
                <a:path h="1188720" w="1188720">
                  <a:moveTo>
                    <a:pt x="0" y="0"/>
                  </a:moveTo>
                  <a:lnTo>
                    <a:pt x="1188720" y="0"/>
                  </a:lnTo>
                  <a:lnTo>
                    <a:pt x="1188720" y="1188720"/>
                  </a:lnTo>
                  <a:lnTo>
                    <a:pt x="0" y="1188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</p:grpSp>
      <p:sp>
        <p:nvSpPr>
          <p:cNvPr name="Freeform 61" id="61"/>
          <p:cNvSpPr/>
          <p:nvPr/>
        </p:nvSpPr>
        <p:spPr>
          <a:xfrm flipH="false" flipV="false" rot="0">
            <a:off x="4868359" y="4051503"/>
            <a:ext cx="1625007" cy="2044497"/>
          </a:xfrm>
          <a:custGeom>
            <a:avLst/>
            <a:gdLst/>
            <a:ahLst/>
            <a:cxnLst/>
            <a:rect r="r" b="b" t="t" l="l"/>
            <a:pathLst>
              <a:path h="2044497" w="1625007">
                <a:moveTo>
                  <a:pt x="0" y="0"/>
                </a:moveTo>
                <a:lnTo>
                  <a:pt x="1625006" y="0"/>
                </a:lnTo>
                <a:lnTo>
                  <a:pt x="1625006" y="2044497"/>
                </a:lnTo>
                <a:lnTo>
                  <a:pt x="0" y="204449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2" id="62"/>
          <p:cNvSpPr txBox="true"/>
          <p:nvPr/>
        </p:nvSpPr>
        <p:spPr>
          <a:xfrm rot="0">
            <a:off x="3542444" y="6339283"/>
            <a:ext cx="2573013" cy="165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7"/>
              </a:lnSpc>
            </a:pPr>
            <a:r>
              <a:rPr lang="en-US" b="true" sz="998" spc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Fonte: </a:t>
            </a:r>
            <a:r>
              <a:rPr lang="en-US" sz="998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Elaborado pelos autores, 2026. 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4211046" y="3833312"/>
            <a:ext cx="475177" cy="325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NOx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441702" y="3257645"/>
            <a:ext cx="773164" cy="325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spc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38.879 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513996" y="3543097"/>
            <a:ext cx="577544" cy="325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t/ano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955179" y="5601757"/>
            <a:ext cx="1310908" cy="373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65"/>
              </a:lnSpc>
            </a:pPr>
            <a:r>
              <a:rPr lang="en-US" sz="122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Inflamação Estresse oxidativo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5442575" y="5613556"/>
            <a:ext cx="813035" cy="215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10"/>
              </a:lnSpc>
            </a:pPr>
            <a:r>
              <a:rPr lang="en-US" sz="122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Neoplasias</a:t>
            </a:r>
          </a:p>
        </p:txBody>
      </p:sp>
      <p:grpSp>
        <p:nvGrpSpPr>
          <p:cNvPr name="Group 68" id="68"/>
          <p:cNvGrpSpPr/>
          <p:nvPr/>
        </p:nvGrpSpPr>
        <p:grpSpPr>
          <a:xfrm rot="0">
            <a:off x="114300" y="6418674"/>
            <a:ext cx="3193490" cy="5128312"/>
            <a:chOff x="0" y="0"/>
            <a:chExt cx="4712208" cy="7567168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712208" cy="7567168"/>
            </a:xfrm>
            <a:custGeom>
              <a:avLst/>
              <a:gdLst/>
              <a:ahLst/>
              <a:cxnLst/>
              <a:rect r="r" b="b" t="t" l="l"/>
              <a:pathLst>
                <a:path h="7567168" w="4712208">
                  <a:moveTo>
                    <a:pt x="0" y="0"/>
                  </a:moveTo>
                  <a:lnTo>
                    <a:pt x="4712208" y="0"/>
                  </a:lnTo>
                  <a:lnTo>
                    <a:pt x="4712208" y="7567168"/>
                  </a:lnTo>
                  <a:lnTo>
                    <a:pt x="0" y="7567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-3492" t="0" r="0" b="0"/>
              </a:stretch>
            </a:blipFill>
          </p:spPr>
        </p:sp>
      </p:grpSp>
      <p:sp>
        <p:nvSpPr>
          <p:cNvPr name="TextBox 70" id="70"/>
          <p:cNvSpPr txBox="true"/>
          <p:nvPr/>
        </p:nvSpPr>
        <p:spPr>
          <a:xfrm rot="0">
            <a:off x="3526630" y="7075543"/>
            <a:ext cx="3190702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Poluição Atmosférica é um risco crítico à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saúde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Nordeste,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exigindo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monitoramento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estratégias</a:t>
            </a: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preventivas urgentes.</a:t>
            </a:r>
          </a:p>
        </p:txBody>
      </p:sp>
      <p:sp>
        <p:nvSpPr>
          <p:cNvPr name="TextBox 71" id="71"/>
          <p:cNvSpPr txBox="true"/>
          <p:nvPr/>
        </p:nvSpPr>
        <p:spPr>
          <a:xfrm rot="-2555662">
            <a:off x="3143819" y="4750553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  <p:sp>
        <p:nvSpPr>
          <p:cNvPr name="TextBox 72" id="72"/>
          <p:cNvSpPr txBox="true"/>
          <p:nvPr/>
        </p:nvSpPr>
        <p:spPr>
          <a:xfrm rot="-2555662">
            <a:off x="-445585" y="3998721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  <p:sp>
        <p:nvSpPr>
          <p:cNvPr name="TextBox 73" id="73"/>
          <p:cNvSpPr txBox="true"/>
          <p:nvPr/>
        </p:nvSpPr>
        <p:spPr>
          <a:xfrm rot="-2555662">
            <a:off x="-1773442" y="7787973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  <p:sp>
        <p:nvSpPr>
          <p:cNvPr name="TextBox 74" id="74"/>
          <p:cNvSpPr txBox="true"/>
          <p:nvPr/>
        </p:nvSpPr>
        <p:spPr>
          <a:xfrm rot="-2555662">
            <a:off x="1605503" y="9082847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  <p:sp>
        <p:nvSpPr>
          <p:cNvPr name="TextBox 75" id="75"/>
          <p:cNvSpPr txBox="true"/>
          <p:nvPr/>
        </p:nvSpPr>
        <p:spPr>
          <a:xfrm rot="-2555662">
            <a:off x="3603511" y="1398237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  <p:sp>
        <p:nvSpPr>
          <p:cNvPr name="TextBox 76" id="76"/>
          <p:cNvSpPr txBox="true"/>
          <p:nvPr/>
        </p:nvSpPr>
        <p:spPr>
          <a:xfrm rot="-2555662">
            <a:off x="-344527" y="1032800"/>
            <a:ext cx="5130213" cy="754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5"/>
              </a:lnSpc>
            </a:pPr>
            <a:r>
              <a:rPr lang="en-US" b="true" sz="5000">
                <a:solidFill>
                  <a:srgbClr val="FF0000">
                    <a:alpha val="24706"/>
                  </a:srgbClr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EXEMPLO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DAHXKuD6ojE</dc:identifier>
  <dcterms:modified xsi:type="dcterms:W3CDTF">2011-08-01T06:04:30Z</dcterms:modified>
  <cp:revision>1</cp:revision>
  <dc:title>PO-Joamira Pereira de Araujo-cbbafb2a7b03a.pdf</dc:title>
</cp:coreProperties>
</file>